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23"/>
  </p:notesMasterIdLst>
  <p:handoutMasterIdLst>
    <p:handoutMasterId r:id="rId24"/>
  </p:handoutMasterIdLst>
  <p:sldIdLst>
    <p:sldId id="438" r:id="rId2"/>
    <p:sldId id="439" r:id="rId3"/>
    <p:sldId id="450" r:id="rId4"/>
    <p:sldId id="486" r:id="rId5"/>
    <p:sldId id="487" r:id="rId6"/>
    <p:sldId id="496" r:id="rId7"/>
    <p:sldId id="490" r:id="rId8"/>
    <p:sldId id="336" r:id="rId9"/>
    <p:sldId id="495" r:id="rId10"/>
    <p:sldId id="498" r:id="rId11"/>
    <p:sldId id="494" r:id="rId12"/>
    <p:sldId id="489" r:id="rId13"/>
    <p:sldId id="338" r:id="rId14"/>
    <p:sldId id="339" r:id="rId15"/>
    <p:sldId id="440" r:id="rId16"/>
    <p:sldId id="484" r:id="rId17"/>
    <p:sldId id="441" r:id="rId18"/>
    <p:sldId id="442" r:id="rId19"/>
    <p:sldId id="456" r:id="rId20"/>
    <p:sldId id="491" r:id="rId21"/>
    <p:sldId id="464" r:id="rId22"/>
  </p:sldIdLst>
  <p:sldSz cx="12188825" cy="6858000"/>
  <p:notesSz cx="7315200" cy="9601200"/>
  <p:custDataLst>
    <p:tags r:id="rId2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84DB94D-C6C2-B843-BFEF-51CDA65DAFB4}">
          <p14:sldIdLst>
            <p14:sldId id="438"/>
            <p14:sldId id="439"/>
          </p14:sldIdLst>
        </p14:section>
        <p14:section name="Why Containers" id="{0F6013CE-6061-F748-AD4E-F7691D594CBA}">
          <p14:sldIdLst>
            <p14:sldId id="450"/>
            <p14:sldId id="486"/>
            <p14:sldId id="487"/>
            <p14:sldId id="496"/>
            <p14:sldId id="490"/>
            <p14:sldId id="336"/>
            <p14:sldId id="495"/>
            <p14:sldId id="498"/>
            <p14:sldId id="494"/>
          </p14:sldIdLst>
        </p14:section>
        <p14:section name="Docker Conatiners" id="{AE8CF3CD-B013-0049-BA6E-B47E45F67857}">
          <p14:sldIdLst>
            <p14:sldId id="489"/>
            <p14:sldId id="338"/>
            <p14:sldId id="339"/>
            <p14:sldId id="440"/>
            <p14:sldId id="484"/>
            <p14:sldId id="441"/>
            <p14:sldId id="442"/>
          </p14:sldIdLst>
        </p14:section>
        <p14:section name="Conclusion" id="{30F01D90-5730-7C42-A996-9969F5DF596F}">
          <p14:sldIdLst>
            <p14:sldId id="456"/>
            <p14:sldId id="491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BFD"/>
    <a:srgbClr val="E9BFFF"/>
    <a:srgbClr val="00649D"/>
    <a:srgbClr val="E7EDF4"/>
    <a:srgbClr val="EEF6E2"/>
    <a:srgbClr val="5BA448"/>
    <a:srgbClr val="0B427B"/>
    <a:srgbClr val="496E7E"/>
    <a:srgbClr val="BADD8C"/>
    <a:srgbClr val="14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8" autoAdjust="0"/>
    <p:restoredTop sz="65449" autoAdjust="0"/>
  </p:normalViewPr>
  <p:slideViewPr>
    <p:cSldViewPr snapToGrid="0">
      <p:cViewPr varScale="1">
        <p:scale>
          <a:sx n="71" d="100"/>
          <a:sy n="71" d="100"/>
        </p:scale>
        <p:origin x="1080" y="176"/>
      </p:cViewPr>
      <p:guideLst>
        <p:guide orient="horz" pos="4265"/>
        <p:guide pos="206"/>
        <p:guide pos="275"/>
      </p:guideLst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334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/>
              <a:pPr>
                <a:defRPr/>
              </a:pPr>
              <a:t>August 7, 2018</a:t>
            </a:fld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/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 smtClean="0"/>
              <a:t>© Copyright IBM Corporation 2016</a:t>
            </a:r>
            <a:endParaRPr lang="en-US" dirty="0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/>
            </a:lvl1pPr>
          </a:lstStyle>
          <a:p>
            <a:pPr>
              <a:defRPr/>
            </a:pPr>
            <a:fld id="{45275DD5-0764-482C-9A5A-1DB6DE378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/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/>
            </a:lvl1pPr>
          </a:lstStyle>
          <a:p>
            <a:pPr>
              <a:defRPr/>
            </a:pPr>
            <a:fld id="{EA8B60DD-9923-4BD1-9FF3-C1FEABD2F26C}" type="datetime4">
              <a:rPr lang="en-US"/>
              <a:pPr>
                <a:defRPr/>
              </a:pPr>
              <a:t>August 7,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About </a:t>
            </a:r>
            <a:r>
              <a:rPr lang="en-US" b="1" u="sng" dirty="0" smtClean="0"/>
              <a:t>Docker </a:t>
            </a:r>
            <a:r>
              <a:rPr lang="en-US" b="0" u="none" dirty="0" smtClean="0"/>
              <a:t>containers</a:t>
            </a:r>
            <a:endParaRPr lang="en-US" b="1" u="sng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5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8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/>
          </p:nvPr>
        </p:nvSpPr>
        <p:spPr>
          <a:xfrm>
            <a:off x="-190500" y="274638"/>
            <a:ext cx="7700963" cy="4332287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834" name="Shape 8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66612">
              <a:buFont typeface="Arial" charset="0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510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4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 noRot="1" noChangeAspect="1"/>
          </p:cNvSpPr>
          <p:nvPr>
            <p:ph type="sldImg"/>
          </p:nvPr>
        </p:nvSpPr>
        <p:spPr>
          <a:xfrm>
            <a:off x="-190500" y="274638"/>
            <a:ext cx="7700963" cy="4332287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887" name="Shape 8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171450" indent="-171450">
              <a:buFont typeface="Arial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431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/>
          </p:nvPr>
        </p:nvSpPr>
        <p:spPr>
          <a:xfrm>
            <a:off x="-190500" y="274638"/>
            <a:ext cx="7700963" cy="4332287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913" name="Shape 9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66612">
              <a:buSzPct val="100000"/>
              <a:buChar char="•"/>
              <a:defRPr sz="18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84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0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4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3C2C-3334-4B4F-92AB-A790C33FFEE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8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4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0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!!Templates\Cross-brand_Ppt_template\Diagonal45Feath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20641" y="6477002"/>
            <a:ext cx="1894115" cy="174627"/>
          </a:xfrm>
        </p:spPr>
        <p:txBody>
          <a:bodyPr>
            <a:noAutofit/>
          </a:bodyPr>
          <a:lstStyle>
            <a:lvl1pPr algn="ctr">
              <a:defRPr sz="9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pic>
        <p:nvPicPr>
          <p:cNvPr id="12" name="Picture 3" descr="C:\!!Templates\Cross-brand_Ppt_template\Diagonal45Feath3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48594" y="6477000"/>
            <a:ext cx="5329646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284058"/>
            <a:ext cx="6169416" cy="4873705"/>
          </a:xfrm>
        </p:spPr>
        <p:txBody>
          <a:bodyPr/>
          <a:lstStyle>
            <a:lvl1pPr marL="0" indent="0">
              <a:buNone/>
              <a:defRPr sz="3599"/>
            </a:lvl1pPr>
            <a:lvl2pPr marL="668180" indent="0">
              <a:buNone/>
              <a:defRPr sz="4092"/>
            </a:lvl2pPr>
            <a:lvl3pPr marL="1336360" indent="0">
              <a:buNone/>
              <a:defRPr sz="3508"/>
            </a:lvl3pPr>
            <a:lvl4pPr marL="2004540" indent="0">
              <a:buNone/>
              <a:defRPr sz="2923"/>
            </a:lvl4pPr>
            <a:lvl5pPr marL="2672721" indent="0">
              <a:buNone/>
              <a:defRPr sz="2923"/>
            </a:lvl5pPr>
            <a:lvl6pPr marL="3340900" indent="0">
              <a:buNone/>
              <a:defRPr sz="2923"/>
            </a:lvl6pPr>
            <a:lvl7pPr marL="4009081" indent="0">
              <a:buNone/>
              <a:defRPr sz="2923"/>
            </a:lvl7pPr>
            <a:lvl8pPr marL="4677261" indent="0">
              <a:buNone/>
              <a:defRPr sz="2923"/>
            </a:lvl8pPr>
            <a:lvl9pPr marL="5345441" indent="0">
              <a:buNone/>
              <a:defRPr sz="2923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23270"/>
            <a:ext cx="3932085" cy="3810773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9" y="508258"/>
            <a:ext cx="2913957" cy="6078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3" y="508258"/>
            <a:ext cx="8435469" cy="6078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32" y="1239313"/>
            <a:ext cx="11795760" cy="2515126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3906843"/>
            <a:ext cx="11795760" cy="2679699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033" y="1239316"/>
            <a:ext cx="5594924" cy="5347151"/>
          </a:xfrm>
        </p:spPr>
        <p:txBody>
          <a:bodyPr/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7" y="1239316"/>
            <a:ext cx="5744929" cy="5347151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6032" y="1170432"/>
            <a:ext cx="11795760" cy="551383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35531" y="6477000"/>
            <a:ext cx="532964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46767" y="6477000"/>
            <a:ext cx="1881051" cy="162720"/>
          </a:xfrm>
        </p:spPr>
        <p:txBody>
          <a:bodyPr>
            <a:noAutofit/>
          </a:bodyPr>
          <a:lstStyle>
            <a:lvl1pPr algn="l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6398" y="1481328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Course title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  <p:pic>
        <p:nvPicPr>
          <p:cNvPr id="10" name="Picture 7" descr="C:\!!Templates\Cross-brand_Ppt_template\!!Cover_title_illustration_Final-1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55"/>
            <a:ext cx="4114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3848" y="6681674"/>
            <a:ext cx="1102497" cy="1651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10123713" y="6681674"/>
            <a:ext cx="1906403" cy="17632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93" y="768006"/>
            <a:ext cx="7248673" cy="551433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defRPr sz="40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9989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2685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79222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206186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34584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722515" y="6490232"/>
            <a:ext cx="41064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454034" y="6490232"/>
            <a:ext cx="26145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7351" y="6490232"/>
            <a:ext cx="158920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IBM Corporation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8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31" indent="-228531">
              <a:buFont typeface="Arial" panose="020B0604020202020204" pitchFamily="34" charset="0"/>
              <a:buChar char="•"/>
              <a:defRPr/>
            </a:lvl1pPr>
            <a:lvl2pPr marL="457063" indent="-228531">
              <a:buFont typeface="Wingdings" panose="05000000000000000000" pitchFamily="2" charset="2"/>
              <a:buChar char="§"/>
              <a:defRPr/>
            </a:lvl2pPr>
            <a:lvl3pPr marL="685594" indent="-228531">
              <a:buFont typeface="Arial" panose="020B0604020202020204" pitchFamily="34" charset="0"/>
              <a:buChar char="−"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70432"/>
            <a:ext cx="11795760" cy="5513832"/>
          </a:xfrm>
        </p:spPr>
        <p:txBody>
          <a:bodyPr/>
          <a:lstStyle>
            <a:lvl1pPr marL="301661" indent="-301661">
              <a:buClr>
                <a:srgbClr val="00649D"/>
              </a:buClr>
              <a:buSzPct val="90000"/>
              <a:buFont typeface="+mj-lt"/>
              <a:buAutoNum type="arabicPeriod"/>
              <a:defRPr/>
            </a:lvl1pPr>
            <a:lvl2pPr marL="603323" indent="-301661">
              <a:buSzPct val="90000"/>
              <a:buFont typeface="+mj-lt"/>
              <a:buAutoNum type="alphaLcPeriod"/>
              <a:defRPr/>
            </a:lvl2pPr>
            <a:lvl3pPr marL="507448" indent="0">
              <a:buNone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56"/>
            <a:ext cx="4115157" cy="640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720" y="1481328"/>
            <a:ext cx="6620256" cy="2167128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7720" y="3688171"/>
            <a:ext cx="6655870" cy="1499245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923"/>
            </a:lvl2pPr>
            <a:lvl3pPr marL="1336360" indent="0">
              <a:buNone/>
              <a:defRPr sz="2630"/>
            </a:lvl3pPr>
            <a:lvl4pPr marL="2004540" indent="0">
              <a:buNone/>
              <a:defRPr sz="2338"/>
            </a:lvl4pPr>
            <a:lvl5pPr marL="2672721" indent="0">
              <a:buNone/>
              <a:defRPr sz="2338"/>
            </a:lvl5pPr>
            <a:lvl6pPr marL="3340900" indent="0">
              <a:buNone/>
              <a:defRPr sz="2338"/>
            </a:lvl6pPr>
            <a:lvl7pPr marL="4009081" indent="0">
              <a:buNone/>
              <a:defRPr sz="2338"/>
            </a:lvl7pPr>
            <a:lvl8pPr marL="4677261" indent="0">
              <a:buNone/>
              <a:defRPr sz="2338"/>
            </a:lvl8pPr>
            <a:lvl9pPr marL="5345441" indent="0">
              <a:buNone/>
              <a:defRPr sz="23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055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3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3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1287147"/>
            <a:ext cx="6169416" cy="4873705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 marL="679780" indent="0">
              <a:buNone/>
              <a:defRPr sz="1535"/>
            </a:lvl4pPr>
            <a:lvl5pPr>
              <a:defRPr sz="1535"/>
            </a:lvl5pPr>
            <a:lvl6pPr>
              <a:defRPr sz="2923"/>
            </a:lvl6pPr>
            <a:lvl7pPr>
              <a:defRPr sz="2923"/>
            </a:lvl7pPr>
            <a:lvl8pPr>
              <a:defRPr sz="2923"/>
            </a:lvl8pPr>
            <a:lvl9pPr>
              <a:defRPr sz="292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59366"/>
            <a:ext cx="3932085" cy="3810773"/>
          </a:xfrm>
        </p:spPr>
        <p:txBody>
          <a:bodyPr/>
          <a:lstStyle>
            <a:lvl1pPr marL="0" indent="0">
              <a:buNone/>
              <a:defRPr sz="23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2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95760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6032" y="1165722"/>
            <a:ext cx="11795760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1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10651" y="6681674"/>
            <a:ext cx="1919466" cy="1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buFontTx/>
              <a:buNone/>
              <a:defRPr sz="9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421" y="6681676"/>
            <a:ext cx="504481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14363">
              <a:spcAft>
                <a:spcPct val="25000"/>
              </a:spcAft>
              <a:buClr>
                <a:srgbClr val="008ABF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indent="-228600" defTabSz="614363">
              <a:spcAft>
                <a:spcPct val="25000"/>
              </a:spcAft>
              <a:buClr>
                <a:srgbClr val="008ABF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indent="-223838" defTabSz="614363">
              <a:spcAft>
                <a:spcPct val="25000"/>
              </a:spcAft>
              <a:buClr>
                <a:srgbClr val="008ABF"/>
              </a:buClr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2338" indent="-214313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indent="-223838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 to Containers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88952" cy="4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  <p:sldLayoutId id="2147484316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966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9" b="1" i="0" u="none" kern="1200">
          <a:solidFill>
            <a:srgbClr val="00649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2pPr>
      <a:lvl3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3pPr>
      <a:lvl4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4pPr>
      <a:lvl5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5pPr>
      <a:lvl6pPr marL="66818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6pPr>
      <a:lvl7pPr marL="133636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7pPr>
      <a:lvl8pPr marL="200454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8pPr>
      <a:lvl9pPr marL="2672721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28531" indent="-228531" algn="l" defTabSz="896669" rtl="0" eaLnBrk="1" fontAlgn="base" hangingPunct="1">
        <a:lnSpc>
          <a:spcPct val="100000"/>
        </a:lnSpc>
        <a:spcBef>
          <a:spcPts val="900"/>
        </a:spcBef>
        <a:spcAft>
          <a:spcPts val="0"/>
        </a:spcAft>
        <a:buClr>
          <a:srgbClr val="00649D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63" indent="-228531" algn="l" defTabSz="896669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00649D"/>
        </a:buClr>
        <a:buSzPct val="80000"/>
        <a:buFont typeface="Wingdings" panose="05000000000000000000" pitchFamily="2" charset="2"/>
        <a:buChar char="§"/>
        <a:defRPr sz="1799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594" indent="-228531" algn="l" defTabSz="896669" rtl="0" eaLnBrk="1" fontAlgn="base" hangingPunct="1">
        <a:lnSpc>
          <a:spcPct val="100000"/>
        </a:lnSpc>
        <a:spcBef>
          <a:spcPts val="200"/>
        </a:spcBef>
        <a:spcAft>
          <a:spcPts val="0"/>
        </a:spcAft>
        <a:buClr>
          <a:srgbClr val="00649D"/>
        </a:buClr>
        <a:buSzPct val="80000"/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0833" indent="0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6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026" indent="-223771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499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34317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501135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679532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1pPr>
      <a:lvl2pPr marL="66818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2pPr>
      <a:lvl3pPr marL="133636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00454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2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5pPr>
      <a:lvl6pPr marL="334090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00908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467726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34544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5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evolution-of-linux-containers-future" TargetMode="External"/><Relationship Id="rId4" Type="http://schemas.openxmlformats.org/officeDocument/2006/relationships/hyperlink" Target="https://coreos.com/rkt" TargetMode="External"/><Relationship Id="rId5" Type="http://schemas.openxmlformats.org/officeDocument/2006/relationships/hyperlink" Target="https://docs.cloudfoundry.org/concepts/architecture/garden.html" TargetMode="External"/><Relationship Id="rId6" Type="http://schemas.openxmlformats.org/officeDocument/2006/relationships/hyperlink" Target="https://www.opencontainers.org/" TargetMode="External"/><Relationship Id="rId7" Type="http://schemas.openxmlformats.org/officeDocument/2006/relationships/hyperlink" Target="https://www.cncf.io/" TargetMode="External"/><Relationship Id="rId8" Type="http://schemas.openxmlformats.org/officeDocument/2006/relationships/hyperlink" Target="https://blog.docker.com/2017/07/demystifying-open-container-initiative-oci-specific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get-started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Containers and Docker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09" y="3238653"/>
            <a:ext cx="1468764" cy="1213068"/>
          </a:xfrm>
          <a:prstGeom prst="rect">
            <a:avLst/>
          </a:prstGeom>
        </p:spPr>
      </p:pic>
      <p:pic>
        <p:nvPicPr>
          <p:cNvPr id="2058" name="Picture 10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1" y="3235569"/>
            <a:ext cx="2258568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half" idx="1"/>
          </p:nvPr>
        </p:nvSpPr>
        <p:spPr>
          <a:xfrm>
            <a:off x="256032" y="1141777"/>
            <a:ext cx="11795760" cy="1174703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lvl="1"/>
            <a:r>
              <a:rPr lang="en-US" dirty="0"/>
              <a:t>The most common standard, made Linux containers usable by the masses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(De facto</a:t>
            </a:r>
            <a:r>
              <a:rPr lang="en-US" dirty="0"/>
              <a:t>) Container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9" name="Text Placeholder 11"/>
          <p:cNvSpPr txBox="1">
            <a:spLocks/>
          </p:cNvSpPr>
          <p:nvPr/>
        </p:nvSpPr>
        <p:spPr bwMode="gray">
          <a:xfrm>
            <a:off x="256032" y="2316480"/>
            <a:ext cx="11795760" cy="117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Rocket (</a:t>
            </a:r>
            <a:r>
              <a:rPr lang="en-US" dirty="0" err="1"/>
              <a:t>rkt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emerging container standard from CoreOS, the company that developed </a:t>
            </a:r>
            <a:r>
              <a:rPr lang="en-US" dirty="0" err="1"/>
              <a:t>etcd</a:t>
            </a:r>
            <a:endParaRPr lang="en-US" dirty="0"/>
          </a:p>
        </p:txBody>
      </p:sp>
      <p:sp>
        <p:nvSpPr>
          <p:cNvPr id="20" name="Text Placeholder 11"/>
          <p:cNvSpPr txBox="1">
            <a:spLocks/>
          </p:cNvSpPr>
          <p:nvPr/>
        </p:nvSpPr>
        <p:spPr bwMode="gray">
          <a:xfrm>
            <a:off x="256032" y="3491183"/>
            <a:ext cx="11795760" cy="117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Garden</a:t>
            </a:r>
          </a:p>
          <a:p>
            <a:pPr lvl="1"/>
            <a:r>
              <a:rPr lang="en-US" dirty="0"/>
              <a:t>The format Cloud Foundry builds using </a:t>
            </a:r>
            <a:r>
              <a:rPr lang="en-US" dirty="0" err="1"/>
              <a:t>buildpacks</a:t>
            </a:r>
            <a:endParaRPr lang="en-US" dirty="0"/>
          </a:p>
        </p:txBody>
      </p:sp>
      <p:sp>
        <p:nvSpPr>
          <p:cNvPr id="21" name="Text Placeholder 11"/>
          <p:cNvSpPr txBox="1">
            <a:spLocks/>
          </p:cNvSpPr>
          <p:nvPr/>
        </p:nvSpPr>
        <p:spPr bwMode="gray">
          <a:xfrm>
            <a:off x="256032" y="4665886"/>
            <a:ext cx="11795760" cy="117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Container Initiative (OCI)</a:t>
            </a:r>
          </a:p>
          <a:p>
            <a:pPr lvl="1"/>
            <a:r>
              <a:rPr lang="en-US" dirty="0"/>
              <a:t>A Linux Foundation project developing a governed container standard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700" y="2332436"/>
            <a:ext cx="1736697" cy="3973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761" y="3507139"/>
            <a:ext cx="2624575" cy="347456"/>
          </a:xfrm>
          <a:prstGeom prst="rect">
            <a:avLst/>
          </a:prstGeom>
        </p:spPr>
      </p:pic>
      <p:pic>
        <p:nvPicPr>
          <p:cNvPr id="1030" name="Picture 6" descr="mage result for dock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452" y="1141777"/>
            <a:ext cx="2679192" cy="72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open container initia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452" y="4658429"/>
            <a:ext cx="2679192" cy="6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8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 are portable</a:t>
            </a:r>
          </a:p>
          <a:p>
            <a:pPr lvl="1"/>
            <a:r>
              <a:rPr lang="en-US" dirty="0" smtClean="0"/>
              <a:t>Any platform with a container engine can run containers</a:t>
            </a:r>
          </a:p>
          <a:p>
            <a:r>
              <a:rPr lang="en-US" dirty="0" smtClean="0"/>
              <a:t>Containers are easy to manage</a:t>
            </a:r>
          </a:p>
          <a:p>
            <a:pPr lvl="1"/>
            <a:r>
              <a:rPr lang="en-US" dirty="0" smtClean="0"/>
              <a:t>Container images are easy to share, download, and delete</a:t>
            </a:r>
          </a:p>
          <a:p>
            <a:pPr lvl="2"/>
            <a:r>
              <a:rPr lang="en-US" dirty="0" smtClean="0"/>
              <a:t>Especially with Docker registries</a:t>
            </a:r>
          </a:p>
          <a:p>
            <a:pPr lvl="1"/>
            <a:r>
              <a:rPr lang="en-US" dirty="0" smtClean="0"/>
              <a:t>Container instances are easy to create and delete</a:t>
            </a:r>
          </a:p>
          <a:p>
            <a:pPr lvl="1"/>
            <a:r>
              <a:rPr lang="en-US" dirty="0" smtClean="0"/>
              <a:t>Each container instance is easy and fast to start and stop</a:t>
            </a:r>
          </a:p>
          <a:p>
            <a:r>
              <a:rPr lang="en-US" dirty="0" smtClean="0"/>
              <a:t>Containers provide “just enough” isolation</a:t>
            </a:r>
          </a:p>
          <a:p>
            <a:pPr lvl="1"/>
            <a:r>
              <a:rPr lang="en-US" dirty="0" smtClean="0"/>
              <a:t>More lightweight than virtual machines</a:t>
            </a:r>
          </a:p>
          <a:p>
            <a:pPr lvl="1"/>
            <a:r>
              <a:rPr lang="en-US" dirty="0" smtClean="0"/>
              <a:t>Processes share the operating system kernel </a:t>
            </a:r>
            <a:r>
              <a:rPr lang="en-US" dirty="0"/>
              <a:t>but are segregated</a:t>
            </a:r>
            <a:endParaRPr lang="en-US" dirty="0" smtClean="0"/>
          </a:p>
          <a:p>
            <a:r>
              <a:rPr lang="en-US" dirty="0" smtClean="0"/>
              <a:t>Containers use hardware more efficiently</a:t>
            </a:r>
          </a:p>
          <a:p>
            <a:pPr lvl="1"/>
            <a:r>
              <a:rPr lang="en-US" dirty="0" smtClean="0"/>
              <a:t>Greater density than virtual machines</a:t>
            </a:r>
          </a:p>
          <a:p>
            <a:pPr lvl="2"/>
            <a:r>
              <a:rPr lang="en-US" dirty="0" smtClean="0"/>
              <a:t>Especially Docker containers, which can share layers</a:t>
            </a:r>
          </a:p>
          <a:p>
            <a:r>
              <a:rPr lang="en-US" dirty="0" smtClean="0"/>
              <a:t>Containers are immutable</a:t>
            </a:r>
          </a:p>
          <a:p>
            <a:pPr lvl="1"/>
            <a:r>
              <a:rPr lang="en-US" dirty="0" smtClean="0"/>
              <a:t>Container images are versions</a:t>
            </a:r>
          </a:p>
          <a:p>
            <a:pPr lvl="1"/>
            <a:r>
              <a:rPr lang="en-US" dirty="0" smtClean="0"/>
              <a:t>Containers cannot (should not) be patched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39" y="1163602"/>
            <a:ext cx="2398876" cy="1708096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mage result for linux command libra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27" y="2984926"/>
            <a:ext cx="28575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ju\Desktop\docker-contain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83" y="4898379"/>
            <a:ext cx="28209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81" y="4222501"/>
            <a:ext cx="1468764" cy="12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Adoption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Docker enables application development </a:t>
            </a:r>
            <a:r>
              <a:rPr lang="en-US" b="1" dirty="0" smtClean="0"/>
              <a:t>efficiency</a:t>
            </a:r>
            <a:r>
              <a:rPr lang="en-US" dirty="0" smtClean="0"/>
              <a:t>, making deployment more </a:t>
            </a:r>
            <a:r>
              <a:rPr lang="en-US" b="1" dirty="0" smtClean="0"/>
              <a:t>efficient</a:t>
            </a:r>
            <a:r>
              <a:rPr lang="en-US" dirty="0" smtClean="0"/>
              <a:t>, eliminating vendor ‘lock-in’ with true </a:t>
            </a:r>
            <a:r>
              <a:rPr lang="en-US" b="1" dirty="0" smtClean="0"/>
              <a:t>portability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772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958" y="2165151"/>
            <a:ext cx="4598951" cy="3657589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Shape 773"/>
          <p:cNvSpPr/>
          <p:nvPr/>
        </p:nvSpPr>
        <p:spPr>
          <a:xfrm>
            <a:off x="1983130" y="3198737"/>
            <a:ext cx="1724607" cy="1447801"/>
          </a:xfrm>
          <a:prstGeom prst="ellipse">
            <a:avLst/>
          </a:prstGeom>
          <a:solidFill>
            <a:srgbClr val="FFFFFF"/>
          </a:solidFill>
          <a:ln w="12700">
            <a:noFill/>
            <a:miter lim="400000"/>
          </a:ln>
        </p:spPr>
        <p:txBody>
          <a:bodyPr lIns="45709" tIns="45709" rIns="45709" bIns="45709" anchor="ctr"/>
          <a:lstStyle/>
          <a:p>
            <a:pPr algn="ctr" defTabSz="914217">
              <a:defRPr sz="4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pic>
        <p:nvPicPr>
          <p:cNvPr id="774" name="image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1507" y="3424955"/>
            <a:ext cx="2107853" cy="99536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Content Placeholder 7"/>
          <p:cNvSpPr txBox="1">
            <a:spLocks/>
          </p:cNvSpPr>
          <p:nvPr/>
        </p:nvSpPr>
        <p:spPr>
          <a:xfrm>
            <a:off x="5434834" y="1757548"/>
            <a:ext cx="6616957" cy="4780921"/>
          </a:xfrm>
          <a:prstGeom prst="rect">
            <a:avLst/>
          </a:prstGeom>
        </p:spPr>
        <p:txBody>
          <a:bodyPr/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0833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Open software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/>
              <a:t>Launched </a:t>
            </a:r>
            <a:r>
              <a:rPr lang="en-US" b="1" dirty="0" smtClean="0"/>
              <a:t>March 2013</a:t>
            </a:r>
            <a:endParaRPr lang="en-US" b="1" dirty="0" smtClean="0">
              <a:sym typeface="Calibri"/>
            </a:endParaRPr>
          </a:p>
          <a:p>
            <a:pPr lvl="1"/>
            <a:r>
              <a:rPr lang="en-US" dirty="0" smtClean="0"/>
              <a:t>2.0+ billion downloads of Docker images</a:t>
            </a:r>
          </a:p>
          <a:p>
            <a:r>
              <a:rPr lang="en-US" dirty="0" smtClean="0"/>
              <a:t>Open contribution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/>
              <a:t>2000+ contributors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/>
              <a:t>#2 most popular project 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/>
              <a:t>185 community meet-up groups in 58 countries</a:t>
            </a:r>
            <a:endParaRPr lang="en-US" dirty="0" smtClean="0">
              <a:sym typeface="Calibri"/>
            </a:endParaRPr>
          </a:p>
          <a:p>
            <a:r>
              <a:rPr lang="en-US" dirty="0" smtClean="0"/>
              <a:t>Open design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/>
              <a:t>Contributors include IBM, Red Hat, Google, Microsoft, VMware, AWS, Rackspace, and others</a:t>
            </a:r>
            <a:endParaRPr lang="en-US" dirty="0" smtClean="0">
              <a:sym typeface="Calibri"/>
            </a:endParaRPr>
          </a:p>
          <a:p>
            <a:r>
              <a:rPr lang="en-US" dirty="0" smtClean="0"/>
              <a:t>Open governance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/>
              <a:t>Docker, the Open </a:t>
            </a:r>
            <a:r>
              <a:rPr lang="en-US" dirty="0" smtClean="0"/>
              <a:t>Container </a:t>
            </a:r>
            <a:r>
              <a:rPr lang="en-US" dirty="0"/>
              <a:t>Initiative (OCI</a:t>
            </a:r>
            <a:r>
              <a:rPr lang="en-US" dirty="0" smtClean="0"/>
              <a:t>), </a:t>
            </a:r>
            <a:r>
              <a:rPr lang="en-US" dirty="0"/>
              <a:t>and the Cloud Native Computing Foundation (CNCF</a:t>
            </a:r>
            <a:r>
              <a:rPr lang="en-US" dirty="0" smtClean="0"/>
              <a:t>) are jointly developing container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29035" y="1166782"/>
            <a:ext cx="9289625" cy="55138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Docker is an </a:t>
            </a:r>
            <a:r>
              <a:rPr lang="en-US" b="1" dirty="0" smtClean="0"/>
              <a:t>open platform</a:t>
            </a:r>
            <a:r>
              <a:rPr lang="en-US" dirty="0" smtClean="0"/>
              <a:t> for building distributed applications for </a:t>
            </a:r>
            <a:r>
              <a:rPr lang="en-US" b="1" dirty="0" smtClean="0"/>
              <a:t>developers</a:t>
            </a:r>
            <a:r>
              <a:rPr lang="en-US" dirty="0" smtClean="0"/>
              <a:t> and </a:t>
            </a:r>
            <a:r>
              <a:rPr lang="en-US" b="1" dirty="0" smtClean="0"/>
              <a:t>system administrators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804" name="image28.png" descr="\\psf\Home\Desktop\Graphic Tank\vector_v-trans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93790" y="549796"/>
            <a:ext cx="1326804" cy="8334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roup 20"/>
          <p:cNvGrpSpPr/>
          <p:nvPr/>
        </p:nvGrpSpPr>
        <p:grpSpPr>
          <a:xfrm>
            <a:off x="229598" y="1924991"/>
            <a:ext cx="11790996" cy="4754563"/>
            <a:chOff x="203147" y="1457325"/>
            <a:chExt cx="11790996" cy="4754563"/>
          </a:xfrm>
        </p:grpSpPr>
        <p:sp>
          <p:nvSpPr>
            <p:cNvPr id="778" name="Shape 778"/>
            <p:cNvSpPr/>
            <p:nvPr/>
          </p:nvSpPr>
          <p:spPr>
            <a:xfrm>
              <a:off x="203147" y="1457325"/>
              <a:ext cx="11790996" cy="47545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50800">
              <a:solidFill>
                <a:srgbClr val="A6A6A6"/>
              </a:solidFill>
            </a:ln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pic>
          <p:nvPicPr>
            <p:cNvPr id="779" name="image1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6844" y="1530350"/>
              <a:ext cx="1635758" cy="121443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82" name="Shape 782"/>
            <p:cNvSpPr/>
            <p:nvPr/>
          </p:nvSpPr>
          <p:spPr>
            <a:xfrm>
              <a:off x="1461707" y="2717799"/>
              <a:ext cx="1523604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Build</a:t>
              </a:r>
            </a:p>
          </p:txBody>
        </p:sp>
        <p:pic>
          <p:nvPicPr>
            <p:cNvPr id="783" name="image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78678" y="1577975"/>
              <a:ext cx="2149973" cy="11176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84" name="Shape 784"/>
            <p:cNvSpPr/>
            <p:nvPr/>
          </p:nvSpPr>
          <p:spPr>
            <a:xfrm>
              <a:off x="5519890" y="2741081"/>
              <a:ext cx="1523604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Ship</a:t>
              </a:r>
            </a:p>
          </p:txBody>
        </p:sp>
        <p:pic>
          <p:nvPicPr>
            <p:cNvPr id="785" name="image1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46339" y="1598613"/>
              <a:ext cx="1982801" cy="127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86" name="Shape 786"/>
            <p:cNvSpPr/>
            <p:nvPr/>
          </p:nvSpPr>
          <p:spPr>
            <a:xfrm>
              <a:off x="9751060" y="2797175"/>
              <a:ext cx="1523603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Run</a:t>
              </a:r>
            </a:p>
          </p:txBody>
        </p:sp>
        <p:sp>
          <p:nvSpPr>
            <p:cNvPr id="787" name="Shape 787"/>
            <p:cNvSpPr/>
            <p:nvPr/>
          </p:nvSpPr>
          <p:spPr>
            <a:xfrm>
              <a:off x="9141619" y="5049837"/>
              <a:ext cx="2640912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Anywhere</a:t>
              </a:r>
            </a:p>
          </p:txBody>
        </p:sp>
        <p:sp>
          <p:nvSpPr>
            <p:cNvPr id="788" name="Shape 788"/>
            <p:cNvSpPr/>
            <p:nvPr/>
          </p:nvSpPr>
          <p:spPr>
            <a:xfrm>
              <a:off x="9446342" y="3906837"/>
              <a:ext cx="2173251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Any App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3453500" y="1883521"/>
              <a:ext cx="1422030" cy="381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7719589" y="1883521"/>
              <a:ext cx="1422030" cy="381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791" name="Shape 791"/>
            <p:cNvSpPr/>
            <p:nvPr/>
          </p:nvSpPr>
          <p:spPr>
            <a:xfrm rot="5400000">
              <a:off x="10208062" y="3272650"/>
              <a:ext cx="609600" cy="5078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792" name="Shape 792"/>
            <p:cNvSpPr/>
            <p:nvPr/>
          </p:nvSpPr>
          <p:spPr>
            <a:xfrm rot="5400000">
              <a:off x="10208062" y="4568050"/>
              <a:ext cx="609600" cy="5078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grpSp>
          <p:nvGrpSpPr>
            <p:cNvPr id="803" name="Group 803"/>
            <p:cNvGrpSpPr/>
            <p:nvPr/>
          </p:nvGrpSpPr>
          <p:grpSpPr>
            <a:xfrm>
              <a:off x="643300" y="3228975"/>
              <a:ext cx="8430604" cy="1143001"/>
              <a:chOff x="0" y="0"/>
              <a:chExt cx="16865600" cy="2286000"/>
            </a:xfrm>
          </p:grpSpPr>
          <p:pic>
            <p:nvPicPr>
              <p:cNvPr id="793" name="image19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908800" y="1219200"/>
                <a:ext cx="2508136" cy="1066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4" name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914400"/>
                <a:ext cx="1469211" cy="8769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5" name="image21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160000" y="762000"/>
                <a:ext cx="1828800" cy="11544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6" name="image22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438400" y="304800"/>
                <a:ext cx="1828801" cy="102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7" name="image23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192000" y="457200"/>
                <a:ext cx="2641600" cy="475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8" name="image24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5283200" y="914400"/>
                <a:ext cx="1185334" cy="88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9" name="image25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6705600" y="457200"/>
                <a:ext cx="2743200" cy="6062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0" name="image26.png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2438400" y="1676400"/>
                <a:ext cx="2269067" cy="455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1" name="image27.png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3004800" y="1371600"/>
                <a:ext cx="1219200" cy="914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02" name="Shape 802"/>
              <p:cNvSpPr/>
              <p:nvPr/>
            </p:nvSpPr>
            <p:spPr>
              <a:xfrm>
                <a:off x="0" y="-1"/>
                <a:ext cx="16865600" cy="1"/>
              </a:xfrm>
              <a:prstGeom prst="line">
                <a:avLst/>
              </a:prstGeom>
              <a:noFill/>
              <a:ln w="12700" cap="flat">
                <a:solidFill>
                  <a:srgbClr val="A6A6A6"/>
                </a:solidFill>
                <a:prstDash val="sysDash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pPr defTabSz="914217">
                  <a:defRPr sz="3600" b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800"/>
              </a:p>
            </p:txBody>
          </p:sp>
        </p:grpSp>
        <p:grpSp>
          <p:nvGrpSpPr>
            <p:cNvPr id="815" name="Group 815"/>
            <p:cNvGrpSpPr/>
            <p:nvPr/>
          </p:nvGrpSpPr>
          <p:grpSpPr>
            <a:xfrm>
              <a:off x="406294" y="4530724"/>
              <a:ext cx="8430605" cy="1593854"/>
              <a:chOff x="0" y="-1"/>
              <a:chExt cx="16865601" cy="3187705"/>
            </a:xfrm>
          </p:grpSpPr>
          <p:sp>
            <p:nvSpPr>
              <p:cNvPr id="805" name="Shape 805"/>
              <p:cNvSpPr/>
              <p:nvPr/>
            </p:nvSpPr>
            <p:spPr>
              <a:xfrm>
                <a:off x="0" y="-1"/>
                <a:ext cx="16865601" cy="1"/>
              </a:xfrm>
              <a:prstGeom prst="line">
                <a:avLst/>
              </a:prstGeom>
              <a:noFill/>
              <a:ln w="12700" cap="flat">
                <a:solidFill>
                  <a:srgbClr val="A6A6A6"/>
                </a:solidFill>
                <a:prstDash val="sysDash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pPr defTabSz="914217">
                  <a:defRPr sz="3600" b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800"/>
              </a:p>
            </p:txBody>
          </p:sp>
          <p:grpSp>
            <p:nvGrpSpPr>
              <p:cNvPr id="814" name="Group 814"/>
              <p:cNvGrpSpPr/>
              <p:nvPr/>
            </p:nvGrpSpPr>
            <p:grpSpPr>
              <a:xfrm>
                <a:off x="376764" y="174149"/>
                <a:ext cx="15900403" cy="3013555"/>
                <a:chOff x="-1" y="0"/>
                <a:chExt cx="15900401" cy="3013553"/>
              </a:xfrm>
            </p:grpSpPr>
            <p:pic>
              <p:nvPicPr>
                <p:cNvPr id="806" name="image29.png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12649199" y="164459"/>
                  <a:ext cx="3251201" cy="16119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07" name="image30.png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10617199" y="1687949"/>
                  <a:ext cx="3454401" cy="839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08" name="image31.png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-1" y="1066855"/>
                  <a:ext cx="2235201" cy="16758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09" name="image32.png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4961466" y="0"/>
                  <a:ext cx="2709334" cy="15631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10" name="image33.png"/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2489199" y="389584"/>
                  <a:ext cx="1849721" cy="13868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11" name="image34.png"/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tretch>
                  <a:fillRect/>
                </a:stretch>
              </p:blipFill>
              <p:spPr>
                <a:xfrm>
                  <a:off x="3977716" y="1779074"/>
                  <a:ext cx="2338417" cy="123447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13" name="image36.png" descr="http://www.extremenetworks.com/blog/wp-content/uploads/2011/02/openstack-logo.png"/>
                <p:cNvPicPr>
                  <a:picLocks noChangeAspect="1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7975599" y="657105"/>
                  <a:ext cx="2781299" cy="208559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548" y="5977499"/>
            <a:ext cx="1844910" cy="4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image37.png" descr="large_v-trans.png"/>
          <p:cNvPicPr>
            <a:picLocks noChangeAspect="1"/>
          </p:cNvPicPr>
          <p:nvPr/>
        </p:nvPicPr>
        <p:blipFill>
          <a:blip r:embed="rId3">
            <a:alphaModFix amt="22000"/>
            <a:extLst/>
          </a:blip>
          <a:stretch>
            <a:fillRect/>
          </a:stretch>
        </p:blipFill>
        <p:spPr>
          <a:xfrm>
            <a:off x="3137669" y="-48018"/>
            <a:ext cx="8048118" cy="718235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818"/>
          <p:cNvSpPr/>
          <p:nvPr/>
        </p:nvSpPr>
        <p:spPr>
          <a:xfrm>
            <a:off x="543577" y="2133600"/>
            <a:ext cx="1744210" cy="1123950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19" name="Shape 819"/>
          <p:cNvSpPr/>
          <p:nvPr/>
        </p:nvSpPr>
        <p:spPr>
          <a:xfrm>
            <a:off x="556274" y="990600"/>
            <a:ext cx="1718816" cy="957263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20" name="Shape 8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Components</a:t>
            </a:r>
            <a:endParaRPr lang="en-US" dirty="0"/>
          </a:p>
        </p:txBody>
      </p:sp>
      <p:sp>
        <p:nvSpPr>
          <p:cNvPr id="821" name="Shape 821"/>
          <p:cNvSpPr>
            <a:spLocks noGrp="1"/>
          </p:cNvSpPr>
          <p:nvPr>
            <p:ph idx="1"/>
          </p:nvPr>
        </p:nvSpPr>
        <p:spPr>
          <a:xfrm>
            <a:off x="2513946" y="1010922"/>
            <a:ext cx="9537846" cy="566863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Image</a:t>
            </a:r>
          </a:p>
          <a:p>
            <a:r>
              <a:rPr lang="en-US" sz="1800" dirty="0" smtClean="0"/>
              <a:t>A read-only snapshot of a container stored in Docker Hub to be used as a template for building containers</a:t>
            </a:r>
          </a:p>
          <a:p>
            <a:endParaRPr lang="en-US" sz="800" dirty="0" smtClean="0"/>
          </a:p>
          <a:p>
            <a:pPr marL="0" indent="0">
              <a:buNone/>
            </a:pPr>
            <a:r>
              <a:rPr lang="en-US" sz="1800" b="1" dirty="0" smtClean="0"/>
              <a:t>Container</a:t>
            </a:r>
          </a:p>
          <a:p>
            <a:r>
              <a:rPr lang="en-US" sz="1800" dirty="0" smtClean="0"/>
              <a:t>The standard unit in which the application service resides or transported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Docker Hub/Registry</a:t>
            </a:r>
          </a:p>
          <a:p>
            <a:r>
              <a:rPr lang="en-US" sz="1800" dirty="0" smtClean="0"/>
              <a:t>Available in SaaS or Enterprise to deploy anywhere you choose </a:t>
            </a:r>
          </a:p>
          <a:p>
            <a:r>
              <a:rPr lang="en-US" sz="1800" dirty="0" smtClean="0"/>
              <a:t>Stores, distributes, and shares container images</a:t>
            </a:r>
          </a:p>
          <a:p>
            <a:endParaRPr lang="en-US" sz="800" dirty="0" smtClean="0"/>
          </a:p>
          <a:p>
            <a:pPr marL="0" indent="0">
              <a:buNone/>
            </a:pPr>
            <a:r>
              <a:rPr lang="en-US" sz="1800" b="1" dirty="0" smtClean="0"/>
              <a:t>Docker Engine</a:t>
            </a:r>
          </a:p>
          <a:p>
            <a:r>
              <a:rPr lang="en-US" sz="1800" dirty="0" smtClean="0"/>
              <a:t>A program that creates, ships, and runs application containers</a:t>
            </a:r>
          </a:p>
          <a:p>
            <a:r>
              <a:rPr lang="en-US" sz="1800" dirty="0" smtClean="0"/>
              <a:t>Runs on any physical and virtual machine or server locally, in private or public cloud</a:t>
            </a:r>
          </a:p>
          <a:p>
            <a:r>
              <a:rPr lang="en-US" sz="1800" dirty="0" smtClean="0"/>
              <a:t>Client communicates with Engine to execute commands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822" name="image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240" y="1062038"/>
            <a:ext cx="1062556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429" y="2274888"/>
            <a:ext cx="1654539" cy="9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Shape 824"/>
          <p:cNvSpPr/>
          <p:nvPr/>
        </p:nvSpPr>
        <p:spPr>
          <a:xfrm>
            <a:off x="501519" y="4943475"/>
            <a:ext cx="1811661" cy="1135063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825" name="Shape 825"/>
          <p:cNvSpPr/>
          <p:nvPr/>
        </p:nvSpPr>
        <p:spPr>
          <a:xfrm>
            <a:off x="472159" y="3505200"/>
            <a:ext cx="1828324" cy="1114425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grpSp>
        <p:nvGrpSpPr>
          <p:cNvPr id="828" name="Group 828"/>
          <p:cNvGrpSpPr/>
          <p:nvPr/>
        </p:nvGrpSpPr>
        <p:grpSpPr>
          <a:xfrm>
            <a:off x="342811" y="3898900"/>
            <a:ext cx="973679" cy="414339"/>
            <a:chOff x="0" y="0"/>
            <a:chExt cx="1947865" cy="828676"/>
          </a:xfrm>
        </p:grpSpPr>
        <p:sp>
          <p:nvSpPr>
            <p:cNvPr id="826" name="Shape 826"/>
            <p:cNvSpPr/>
            <p:nvPr/>
          </p:nvSpPr>
          <p:spPr>
            <a:xfrm>
              <a:off x="0" y="0"/>
              <a:ext cx="1947865" cy="828676"/>
            </a:xfrm>
            <a:prstGeom prst="roundRect">
              <a:avLst>
                <a:gd name="adj" fmla="val 16667"/>
              </a:avLst>
            </a:prstGeom>
            <a:solidFill>
              <a:srgbClr val="0CC5EA"/>
            </a:solidFill>
            <a:ln w="12700" cap="flat">
              <a:solidFill>
                <a:srgbClr val="5698D3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1364989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40451" y="168118"/>
              <a:ext cx="1866964" cy="49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730525">
                <a:lnSpc>
                  <a:spcPct val="100000"/>
                </a:lnSpc>
                <a:defRPr sz="3800">
                  <a:solidFill>
                    <a:srgbClr val="FFFFFF"/>
                  </a:solidFill>
                </a:defRPr>
              </a:lvl1pPr>
            </a:lstStyle>
            <a:p>
              <a:r>
                <a:rPr sz="1600"/>
                <a:t>SaaS</a:t>
              </a:r>
            </a:p>
          </p:txBody>
        </p:sp>
      </p:grpSp>
      <p:pic>
        <p:nvPicPr>
          <p:cNvPr id="829" name="image39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4982" y="5187950"/>
            <a:ext cx="1449804" cy="5921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2" name="Group 832"/>
          <p:cNvGrpSpPr/>
          <p:nvPr/>
        </p:nvGrpSpPr>
        <p:grpSpPr>
          <a:xfrm>
            <a:off x="1445043" y="3898900"/>
            <a:ext cx="1037161" cy="420688"/>
            <a:chOff x="0" y="0"/>
            <a:chExt cx="2074862" cy="841376"/>
          </a:xfrm>
        </p:grpSpPr>
        <p:sp>
          <p:nvSpPr>
            <p:cNvPr id="830" name="Shape 830"/>
            <p:cNvSpPr/>
            <p:nvPr/>
          </p:nvSpPr>
          <p:spPr>
            <a:xfrm>
              <a:off x="0" y="0"/>
              <a:ext cx="2074862" cy="841376"/>
            </a:xfrm>
            <a:prstGeom prst="roundRect">
              <a:avLst>
                <a:gd name="adj" fmla="val 16667"/>
              </a:avLst>
            </a:prstGeom>
            <a:solidFill>
              <a:srgbClr val="0CC5EA"/>
            </a:solidFill>
            <a:ln w="12700" cap="flat">
              <a:solidFill>
                <a:srgbClr val="5698D3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1364989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41073" y="174469"/>
              <a:ext cx="1992717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730525">
                <a:lnSpc>
                  <a:spcPct val="10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Enterprise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0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VMs vs Containers</a:t>
            </a:r>
            <a:endParaRPr lang="en-US" alt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5996066" y="1409075"/>
            <a:ext cx="6055726" cy="527047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Containers are isolated,</a:t>
            </a:r>
          </a:p>
          <a:p>
            <a:pPr marL="0" indent="0">
              <a:buNone/>
            </a:pPr>
            <a:r>
              <a:rPr lang="en-US" altLang="en-US" dirty="0" smtClean="0"/>
              <a:t>but share OS and, where</a:t>
            </a:r>
          </a:p>
          <a:p>
            <a:pPr marL="0" indent="0">
              <a:buNone/>
            </a:pPr>
            <a:r>
              <a:rPr lang="en-US" altLang="en-US" dirty="0" smtClean="0"/>
              <a:t>appropriate, bins/libraries</a:t>
            </a:r>
          </a:p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…faster, less overhead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grpSp>
        <p:nvGrpSpPr>
          <p:cNvPr id="40963" name="Group 25"/>
          <p:cNvGrpSpPr>
            <a:grpSpLocks/>
          </p:cNvGrpSpPr>
          <p:nvPr/>
        </p:nvGrpSpPr>
        <p:grpSpPr bwMode="auto">
          <a:xfrm>
            <a:off x="800685" y="1733992"/>
            <a:ext cx="3501113" cy="3925659"/>
            <a:chOff x="175711" y="1348850"/>
            <a:chExt cx="4132262" cy="4633913"/>
          </a:xfrm>
        </p:grpSpPr>
        <p:sp>
          <p:nvSpPr>
            <p:cNvPr id="5" name="Rectangle 4"/>
            <p:cNvSpPr/>
            <p:nvPr/>
          </p:nvSpPr>
          <p:spPr>
            <a:xfrm>
              <a:off x="1176931" y="1366648"/>
              <a:ext cx="748849" cy="231555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App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A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6" name="Flowchart: Process 24"/>
            <p:cNvSpPr/>
            <p:nvPr/>
          </p:nvSpPr>
          <p:spPr>
            <a:xfrm>
              <a:off x="1177869" y="4706025"/>
              <a:ext cx="3130104" cy="419647"/>
            </a:xfrm>
            <a:prstGeom prst="flowChartProcess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aseline="-25000" dirty="0">
                  <a:latin typeface="Avenir Next" charset="0"/>
                  <a:ea typeface="Avenir Next" charset="0"/>
                  <a:cs typeface="Avenir Next" charset="0"/>
                </a:rPr>
                <a:t>Hypervisor (Type 2)</a:t>
              </a:r>
            </a:p>
          </p:txBody>
        </p:sp>
        <p:sp>
          <p:nvSpPr>
            <p:cNvPr id="7" name="Flowchart: Process 25"/>
            <p:cNvSpPr/>
            <p:nvPr/>
          </p:nvSpPr>
          <p:spPr>
            <a:xfrm>
              <a:off x="1177869" y="5128482"/>
              <a:ext cx="3130104" cy="419647"/>
            </a:xfrm>
            <a:prstGeom prst="flowChartProcess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aseline="-25000" dirty="0">
                  <a:latin typeface="Avenir Next" charset="0"/>
                  <a:ea typeface="Avenir Next" charset="0"/>
                  <a:cs typeface="Avenir Next" charset="0"/>
                </a:rPr>
                <a:t>Host OS</a:t>
              </a:r>
            </a:p>
          </p:txBody>
        </p:sp>
        <p:sp>
          <p:nvSpPr>
            <p:cNvPr id="8" name="Flowchart: Process 52"/>
            <p:cNvSpPr/>
            <p:nvPr/>
          </p:nvSpPr>
          <p:spPr>
            <a:xfrm>
              <a:off x="1177869" y="5564990"/>
              <a:ext cx="3130104" cy="417773"/>
            </a:xfrm>
            <a:prstGeom prst="flowChartProcess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aseline="-25000" dirty="0">
                  <a:latin typeface="Avenir Next" charset="0"/>
                  <a:ea typeface="Avenir Next" charset="0"/>
                  <a:cs typeface="Avenir Next" charset="0"/>
                </a:rPr>
                <a:t>Server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7869" y="2829791"/>
              <a:ext cx="753960" cy="185937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Guest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OS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7869" y="2203131"/>
              <a:ext cx="753960" cy="6519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 dirty="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Bins/</a:t>
              </a:r>
            </a:p>
            <a:p>
              <a:pPr algn="ctr" eaLnBrk="1" hangingPunct="1">
                <a:defRPr/>
              </a:pPr>
              <a:r>
                <a:rPr lang="en-US" sz="1600" baseline="-25000" dirty="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Libs</a:t>
              </a: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77869" y="1366648"/>
              <a:ext cx="761452" cy="3336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85141" y="1364774"/>
              <a:ext cx="764262" cy="2316488"/>
            </a:xfrm>
            <a:prstGeom prst="rect">
              <a:avLst/>
            </a:prstGeom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App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A</a:t>
              </a:r>
              <a:r>
                <a:rPr lang="ja-JP" alt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’</a:t>
              </a: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93571" y="2815740"/>
              <a:ext cx="753960" cy="83461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Guest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OS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87014" y="2189081"/>
              <a:ext cx="753960" cy="6519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Bins/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Libs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85141" y="1351660"/>
              <a:ext cx="762389" cy="2298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0900" y="1348850"/>
              <a:ext cx="762389" cy="231648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App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B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44647" y="2834475"/>
              <a:ext cx="753960" cy="835547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Guest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OS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49330" y="2207815"/>
              <a:ext cx="753960" cy="651951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Bins/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Libs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787308" y="1364774"/>
              <a:ext cx="326872" cy="332438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40995" name="TextBox 16"/>
            <p:cNvSpPr txBox="1">
              <a:spLocks noChangeArrowheads="1"/>
            </p:cNvSpPr>
            <p:nvPr/>
          </p:nvSpPr>
          <p:spPr bwMode="auto">
            <a:xfrm>
              <a:off x="175711" y="2815700"/>
              <a:ext cx="461901" cy="30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1pPr>
              <a:lvl2pPr marL="37931725" indent="-37474525"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2pPr>
              <a:lvl3pPr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3pPr>
              <a:lvl4pPr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4pPr>
              <a:lvl5pPr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5pPr>
              <a:lvl6pPr marL="3714750" indent="-1828800" defTabSz="12827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6pPr>
              <a:lvl7pPr marL="4171950" indent="-1828800" defTabSz="12827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7pPr>
              <a:lvl8pPr marL="4629150" indent="-1828800" defTabSz="12827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8pPr>
              <a:lvl9pPr marL="5086350" indent="-1828800" defTabSz="12827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00"/>
                  </a:solidFill>
                  <a:latin typeface="Gill Sans" charset="0"/>
                  <a:ea typeface="ＭＳ Ｐゴシック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1600" baseline="-2500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VM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02937" y="2849462"/>
              <a:ext cx="753960" cy="185843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Guest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OS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42774" y="2842905"/>
              <a:ext cx="753960" cy="185843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Guest</a:t>
              </a:r>
            </a:p>
            <a:p>
              <a:pPr algn="ctr" eaLnBrk="1" hangingPunct="1">
                <a:defRPr/>
              </a:pPr>
              <a:r>
                <a:rPr lang="en-US" sz="1600" baseline="-25000">
                  <a:solidFill>
                    <a:srgbClr val="FFFFFF"/>
                  </a:solidFill>
                  <a:latin typeface="Avenir Next" charset="0"/>
                  <a:ea typeface="Avenir Next" charset="0"/>
                  <a:cs typeface="Avenir Next" charset="0"/>
                </a:rPr>
                <a:t>OS</a:t>
              </a: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600" baseline="-250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5141" y="1348850"/>
              <a:ext cx="755833" cy="3340314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78805" y="1361964"/>
              <a:ext cx="755833" cy="3339377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40900" y="1348850"/>
              <a:ext cx="755833" cy="3340314"/>
            </a:xfrm>
            <a:prstGeom prst="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aseline="-25000">
                <a:latin typeface="Avenir Next" charset="0"/>
                <a:ea typeface="Avenir Next" charset="0"/>
                <a:cs typeface="Avenir Next" charset="0"/>
              </a:endParaRPr>
            </a:p>
          </p:txBody>
        </p: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5850001" y="3745625"/>
            <a:ext cx="4297830" cy="1926723"/>
            <a:chOff x="52947" y="1350033"/>
            <a:chExt cx="4600693" cy="2269017"/>
          </a:xfrm>
        </p:grpSpPr>
        <p:sp>
          <p:nvSpPr>
            <p:cNvPr id="28" name="Rectangle 27"/>
            <p:cNvSpPr/>
            <p:nvPr/>
          </p:nvSpPr>
          <p:spPr>
            <a:xfrm>
              <a:off x="1950647" y="1352835"/>
              <a:ext cx="372915" cy="9672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A’</a:t>
              </a:r>
            </a:p>
          </p:txBody>
        </p:sp>
        <p:sp>
          <p:nvSpPr>
            <p:cNvPr id="29" name="Flowchart: Process 65"/>
            <p:cNvSpPr/>
            <p:nvPr/>
          </p:nvSpPr>
          <p:spPr>
            <a:xfrm>
              <a:off x="1524217" y="2763961"/>
              <a:ext cx="3129423" cy="418666"/>
            </a:xfrm>
            <a:prstGeom prst="flowChartProcess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Host OS</a:t>
              </a:r>
            </a:p>
          </p:txBody>
        </p:sp>
        <p:sp>
          <p:nvSpPr>
            <p:cNvPr id="30" name="Flowchart: Process 66"/>
            <p:cNvSpPr/>
            <p:nvPr/>
          </p:nvSpPr>
          <p:spPr>
            <a:xfrm>
              <a:off x="1524217" y="3200384"/>
              <a:ext cx="3129423" cy="418666"/>
            </a:xfrm>
            <a:prstGeom prst="flowChartProcess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Server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10626" y="2363989"/>
              <a:ext cx="840120" cy="40095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100" dirty="0">
                  <a:latin typeface="Avenir Next" charset="0"/>
                  <a:ea typeface="Avenir Next" charset="0"/>
                  <a:cs typeface="Avenir Next" charset="0"/>
                </a:rPr>
                <a:t>Bins/Libs</a:t>
              </a: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200" dirty="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31863" y="1352835"/>
              <a:ext cx="372065" cy="9672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94068" y="2366500"/>
              <a:ext cx="1782174" cy="39165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r>
                <a:rPr lang="en-US" sz="1200" dirty="0">
                  <a:latin typeface="Avenir Next" charset="0"/>
                  <a:ea typeface="Avenir Next" charset="0"/>
                  <a:cs typeface="Avenir Next" charset="0"/>
                </a:rPr>
                <a:t>Bins/Libs</a:t>
              </a: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  <a:p>
              <a:pPr algn="ctr" eaLnBrk="1" hangingPunct="1">
                <a:defRPr/>
              </a:pPr>
              <a:endParaRPr lang="en-US" sz="1400" dirty="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09358" y="1352835"/>
              <a:ext cx="372065" cy="9672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B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74015" y="1350033"/>
              <a:ext cx="372065" cy="96629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B’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38671" y="1352835"/>
              <a:ext cx="372065" cy="96723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B’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03327" y="1350033"/>
              <a:ext cx="372914" cy="9662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eaLnBrk="1" hangingPunct="1">
                <a:defRPr/>
              </a:pPr>
              <a:r>
                <a:rPr lang="en-US" sz="1400" dirty="0">
                  <a:latin typeface="Avenir Next" charset="0"/>
                  <a:ea typeface="Avenir Next" charset="0"/>
                  <a:cs typeface="Avenir Next" charset="0"/>
                </a:rPr>
                <a:t>App B’</a:t>
              </a:r>
            </a:p>
          </p:txBody>
        </p:sp>
        <p:sp>
          <p:nvSpPr>
            <p:cNvPr id="38" name="Left Brace 37"/>
            <p:cNvSpPr/>
            <p:nvPr/>
          </p:nvSpPr>
          <p:spPr>
            <a:xfrm>
              <a:off x="1142808" y="1350033"/>
              <a:ext cx="328743" cy="140925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400"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40979" name="TextBox 38"/>
            <p:cNvSpPr txBox="1">
              <a:spLocks noChangeArrowheads="1"/>
            </p:cNvSpPr>
            <p:nvPr/>
          </p:nvSpPr>
          <p:spPr bwMode="auto">
            <a:xfrm>
              <a:off x="52947" y="1964243"/>
              <a:ext cx="1067396" cy="36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 dirty="0">
                  <a:latin typeface="Avenir Next" charset="0"/>
                  <a:ea typeface="Avenir Next" charset="0"/>
                  <a:cs typeface="Avenir Next" charset="0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6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Docker Containers</a:t>
            </a:r>
            <a:endParaRPr lang="en-US" dirty="0"/>
          </a:p>
        </p:txBody>
      </p:sp>
      <p:sp>
        <p:nvSpPr>
          <p:cNvPr id="837" name="Shape 8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Docker uses a copy-on-write (union) filesystem</a:t>
            </a:r>
          </a:p>
          <a:p>
            <a:r>
              <a:rPr lang="en-US" smtClean="0"/>
              <a:t>New files (&amp; edits) are only visible to current/above layers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grpSp>
        <p:nvGrpSpPr>
          <p:cNvPr id="840" name="Group 840"/>
          <p:cNvGrpSpPr/>
          <p:nvPr/>
        </p:nvGrpSpPr>
        <p:grpSpPr>
          <a:xfrm>
            <a:off x="2401791" y="4604275"/>
            <a:ext cx="8227457" cy="457201"/>
            <a:chOff x="0" y="0"/>
            <a:chExt cx="16459200" cy="914400"/>
          </a:xfrm>
        </p:grpSpPr>
        <p:sp>
          <p:nvSpPr>
            <p:cNvPr id="838" name="Shape 838"/>
            <p:cNvSpPr/>
            <p:nvPr/>
          </p:nvSpPr>
          <p:spPr>
            <a:xfrm>
              <a:off x="0" y="0"/>
              <a:ext cx="16459200" cy="914400"/>
            </a:xfrm>
            <a:prstGeom prst="rect">
              <a:avLst/>
            </a:prstGeom>
            <a:gradFill flip="none" rotWithShape="1">
              <a:gsLst>
                <a:gs pos="0">
                  <a:srgbClr val="A5A5A5"/>
                </a:gs>
                <a:gs pos="100000">
                  <a:srgbClr val="D8D8D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0" y="26320"/>
              <a:ext cx="16459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Filesystem</a:t>
              </a:r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2401791" y="4070875"/>
            <a:ext cx="8227457" cy="457201"/>
            <a:chOff x="0" y="0"/>
            <a:chExt cx="16459200" cy="914400"/>
          </a:xfrm>
        </p:grpSpPr>
        <p:sp>
          <p:nvSpPr>
            <p:cNvPr id="841" name="Shape 841"/>
            <p:cNvSpPr/>
            <p:nvPr/>
          </p:nvSpPr>
          <p:spPr>
            <a:xfrm>
              <a:off x="0" y="0"/>
              <a:ext cx="16459200" cy="914400"/>
            </a:xfrm>
            <a:prstGeom prst="rect">
              <a:avLst/>
            </a:prstGeom>
            <a:gradFill flip="none" rotWithShape="1">
              <a:gsLst>
                <a:gs pos="0">
                  <a:srgbClr val="A5A5A5"/>
                </a:gs>
                <a:gs pos="100000">
                  <a:srgbClr val="D8D8D8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42" name="Shape 842"/>
            <p:cNvSpPr/>
            <p:nvPr/>
          </p:nvSpPr>
          <p:spPr>
            <a:xfrm>
              <a:off x="0" y="26320"/>
              <a:ext cx="16459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Base OS / Kernel</a:t>
              </a:r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2401791" y="3537475"/>
            <a:ext cx="3351927" cy="457201"/>
            <a:chOff x="0" y="0"/>
            <a:chExt cx="6705600" cy="914400"/>
          </a:xfrm>
        </p:grpSpPr>
        <p:sp>
          <p:nvSpPr>
            <p:cNvPr id="844" name="Shape 844"/>
            <p:cNvSpPr/>
            <p:nvPr/>
          </p:nvSpPr>
          <p:spPr>
            <a:xfrm>
              <a:off x="0" y="0"/>
              <a:ext cx="67056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45" name="Shape 845"/>
            <p:cNvSpPr/>
            <p:nvPr/>
          </p:nvSpPr>
          <p:spPr>
            <a:xfrm>
              <a:off x="0" y="26320"/>
              <a:ext cx="67056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Fedora</a:t>
              </a:r>
            </a:p>
          </p:txBody>
        </p:sp>
      </p:grpSp>
      <p:grpSp>
        <p:nvGrpSpPr>
          <p:cNvPr id="849" name="Group 849"/>
          <p:cNvGrpSpPr/>
          <p:nvPr/>
        </p:nvGrpSpPr>
        <p:grpSpPr>
          <a:xfrm>
            <a:off x="7277321" y="3537475"/>
            <a:ext cx="3351927" cy="457201"/>
            <a:chOff x="0" y="0"/>
            <a:chExt cx="6705600" cy="914400"/>
          </a:xfrm>
        </p:grpSpPr>
        <p:sp>
          <p:nvSpPr>
            <p:cNvPr id="847" name="Shape 847"/>
            <p:cNvSpPr/>
            <p:nvPr/>
          </p:nvSpPr>
          <p:spPr>
            <a:xfrm>
              <a:off x="0" y="0"/>
              <a:ext cx="67056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48" name="Shape 848"/>
            <p:cNvSpPr/>
            <p:nvPr/>
          </p:nvSpPr>
          <p:spPr>
            <a:xfrm>
              <a:off x="0" y="26320"/>
              <a:ext cx="67056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Ubuntu</a:t>
              </a:r>
            </a:p>
          </p:txBody>
        </p:sp>
      </p:grpSp>
      <p:grpSp>
        <p:nvGrpSpPr>
          <p:cNvPr id="852" name="Group 852"/>
          <p:cNvGrpSpPr/>
          <p:nvPr/>
        </p:nvGrpSpPr>
        <p:grpSpPr>
          <a:xfrm>
            <a:off x="2401791" y="3004075"/>
            <a:ext cx="1625177" cy="457201"/>
            <a:chOff x="0" y="0"/>
            <a:chExt cx="3251200" cy="914400"/>
          </a:xfrm>
        </p:grpSpPr>
        <p:sp>
          <p:nvSpPr>
            <p:cNvPr id="850" name="Shape 850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26322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tomcat</a:t>
              </a:r>
            </a:p>
          </p:txBody>
        </p:sp>
      </p:grpSp>
      <p:grpSp>
        <p:nvGrpSpPr>
          <p:cNvPr id="855" name="Group 855"/>
          <p:cNvGrpSpPr/>
          <p:nvPr/>
        </p:nvGrpSpPr>
        <p:grpSpPr>
          <a:xfrm>
            <a:off x="7277321" y="3004075"/>
            <a:ext cx="3351927" cy="457201"/>
            <a:chOff x="0" y="0"/>
            <a:chExt cx="6705600" cy="914400"/>
          </a:xfrm>
        </p:grpSpPr>
        <p:sp>
          <p:nvSpPr>
            <p:cNvPr id="853" name="Shape 853"/>
            <p:cNvSpPr/>
            <p:nvPr/>
          </p:nvSpPr>
          <p:spPr>
            <a:xfrm>
              <a:off x="0" y="0"/>
              <a:ext cx="6705600" cy="914400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54" name="Shape 854"/>
            <p:cNvSpPr/>
            <p:nvPr/>
          </p:nvSpPr>
          <p:spPr>
            <a:xfrm>
              <a:off x="0" y="26320"/>
              <a:ext cx="67056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tomcat</a:t>
              </a:r>
            </a:p>
          </p:txBody>
        </p:sp>
      </p:grpSp>
      <p:grpSp>
        <p:nvGrpSpPr>
          <p:cNvPr id="858" name="Group 858"/>
          <p:cNvGrpSpPr/>
          <p:nvPr/>
        </p:nvGrpSpPr>
        <p:grpSpPr>
          <a:xfrm>
            <a:off x="4128541" y="3004075"/>
            <a:ext cx="1625177" cy="457201"/>
            <a:chOff x="0" y="0"/>
            <a:chExt cx="3251200" cy="914400"/>
          </a:xfrm>
        </p:grpSpPr>
        <p:sp>
          <p:nvSpPr>
            <p:cNvPr id="856" name="Shape 856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57" name="Shape 857"/>
            <p:cNvSpPr/>
            <p:nvPr/>
          </p:nvSpPr>
          <p:spPr>
            <a:xfrm>
              <a:off x="0" y="26322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liberty</a:t>
              </a:r>
            </a:p>
          </p:txBody>
        </p:sp>
      </p:grpSp>
      <p:sp>
        <p:nvSpPr>
          <p:cNvPr id="859" name="Shape 859"/>
          <p:cNvSpPr/>
          <p:nvPr/>
        </p:nvSpPr>
        <p:spPr>
          <a:xfrm>
            <a:off x="2401791" y="1889650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CNTR1</a:t>
            </a:r>
          </a:p>
        </p:txBody>
      </p:sp>
      <p:sp>
        <p:nvSpPr>
          <p:cNvPr id="860" name="Shape 860"/>
          <p:cNvSpPr/>
          <p:nvPr/>
        </p:nvSpPr>
        <p:spPr>
          <a:xfrm>
            <a:off x="4128541" y="1889650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dirty="0"/>
              <a:t>CNTR2</a:t>
            </a:r>
          </a:p>
        </p:txBody>
      </p:sp>
      <p:sp>
        <p:nvSpPr>
          <p:cNvPr id="861" name="Shape 861"/>
          <p:cNvSpPr/>
          <p:nvPr/>
        </p:nvSpPr>
        <p:spPr>
          <a:xfrm>
            <a:off x="7277321" y="1889650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CNTR3</a:t>
            </a:r>
          </a:p>
        </p:txBody>
      </p:sp>
      <p:sp>
        <p:nvSpPr>
          <p:cNvPr id="862" name="Shape 862"/>
          <p:cNvSpPr/>
          <p:nvPr/>
        </p:nvSpPr>
        <p:spPr>
          <a:xfrm>
            <a:off x="9004071" y="1889650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CNTR4</a:t>
            </a:r>
          </a:p>
        </p:txBody>
      </p:sp>
      <p:grpSp>
        <p:nvGrpSpPr>
          <p:cNvPr id="865" name="Group 865"/>
          <p:cNvGrpSpPr/>
          <p:nvPr/>
        </p:nvGrpSpPr>
        <p:grpSpPr>
          <a:xfrm>
            <a:off x="2401791" y="2470675"/>
            <a:ext cx="1625177" cy="457201"/>
            <a:chOff x="0" y="0"/>
            <a:chExt cx="3251200" cy="914400"/>
          </a:xfrm>
        </p:grpSpPr>
        <p:sp>
          <p:nvSpPr>
            <p:cNvPr id="863" name="Shape 863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26320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app1</a:t>
              </a:r>
            </a:p>
          </p:txBody>
        </p:sp>
      </p:grpSp>
      <p:grpSp>
        <p:nvGrpSpPr>
          <p:cNvPr id="868" name="Group 868"/>
          <p:cNvGrpSpPr/>
          <p:nvPr/>
        </p:nvGrpSpPr>
        <p:grpSpPr>
          <a:xfrm>
            <a:off x="4128541" y="2470675"/>
            <a:ext cx="1625177" cy="457201"/>
            <a:chOff x="0" y="0"/>
            <a:chExt cx="3251200" cy="914400"/>
          </a:xfrm>
        </p:grpSpPr>
        <p:sp>
          <p:nvSpPr>
            <p:cNvPr id="866" name="Shape 866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0" y="26320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app2</a:t>
              </a:r>
            </a:p>
          </p:txBody>
        </p:sp>
      </p:grpSp>
      <p:grpSp>
        <p:nvGrpSpPr>
          <p:cNvPr id="871" name="Group 871"/>
          <p:cNvGrpSpPr/>
          <p:nvPr/>
        </p:nvGrpSpPr>
        <p:grpSpPr>
          <a:xfrm>
            <a:off x="9004071" y="2470675"/>
            <a:ext cx="1625177" cy="457201"/>
            <a:chOff x="0" y="0"/>
            <a:chExt cx="3251200" cy="914400"/>
          </a:xfrm>
        </p:grpSpPr>
        <p:sp>
          <p:nvSpPr>
            <p:cNvPr id="869" name="Shape 869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0" y="26320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app4</a:t>
              </a:r>
            </a:p>
          </p:txBody>
        </p:sp>
      </p:grpSp>
      <p:grpSp>
        <p:nvGrpSpPr>
          <p:cNvPr id="874" name="Group 874"/>
          <p:cNvGrpSpPr/>
          <p:nvPr/>
        </p:nvGrpSpPr>
        <p:grpSpPr>
          <a:xfrm>
            <a:off x="7277321" y="2470675"/>
            <a:ext cx="1625177" cy="457201"/>
            <a:chOff x="0" y="0"/>
            <a:chExt cx="3251200" cy="914400"/>
          </a:xfrm>
        </p:grpSpPr>
        <p:sp>
          <p:nvSpPr>
            <p:cNvPr id="872" name="Shape 872"/>
            <p:cNvSpPr/>
            <p:nvPr/>
          </p:nvSpPr>
          <p:spPr>
            <a:xfrm>
              <a:off x="0" y="0"/>
              <a:ext cx="3251200" cy="91440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609463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0" y="26320"/>
              <a:ext cx="3251200" cy="861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37" tIns="91437" rIns="91437" bIns="91437" numCol="1" anchor="ctr">
              <a:spAutoFit/>
            </a:bodyPr>
            <a:lstStyle>
              <a:lvl1pPr algn="ctr" defTabSz="1219169">
                <a:lnSpc>
                  <a:spcPct val="100000"/>
                </a:lnSpc>
                <a:defRPr sz="4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600"/>
                <a:t>app3</a:t>
              </a:r>
            </a:p>
          </p:txBody>
        </p:sp>
      </p:grpSp>
      <p:sp>
        <p:nvSpPr>
          <p:cNvPr id="875" name="Shape 875"/>
          <p:cNvSpPr/>
          <p:nvPr/>
        </p:nvSpPr>
        <p:spPr>
          <a:xfrm>
            <a:off x="573468" y="3080275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Layer</a:t>
            </a:r>
          </a:p>
        </p:txBody>
      </p:sp>
      <p:sp>
        <p:nvSpPr>
          <p:cNvPr id="876" name="Shape 876"/>
          <p:cNvSpPr/>
          <p:nvPr/>
        </p:nvSpPr>
        <p:spPr>
          <a:xfrm>
            <a:off x="1792350" y="3004075"/>
            <a:ext cx="30472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182"/>
                  <a:pt x="10800" y="16200"/>
                </a:cubicBezTo>
                <a:cubicBezTo>
                  <a:pt x="10800" y="13218"/>
                  <a:pt x="5965" y="10800"/>
                  <a:pt x="0" y="10800"/>
                </a:cubicBezTo>
                <a:cubicBezTo>
                  <a:pt x="5965" y="10800"/>
                  <a:pt x="10800" y="8382"/>
                  <a:pt x="10800" y="5400"/>
                </a:cubicBezTo>
                <a:cubicBezTo>
                  <a:pt x="10800" y="2418"/>
                  <a:pt x="15635" y="0"/>
                  <a:pt x="21600" y="0"/>
                </a:cubicBezTo>
              </a:path>
            </a:pathLst>
          </a:custGeom>
          <a:noFill/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77" name="Shape 877"/>
          <p:cNvSpPr/>
          <p:nvPr/>
        </p:nvSpPr>
        <p:spPr>
          <a:xfrm>
            <a:off x="1792350" y="3537475"/>
            <a:ext cx="30472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182"/>
                  <a:pt x="10800" y="16200"/>
                </a:cubicBezTo>
                <a:cubicBezTo>
                  <a:pt x="10800" y="13218"/>
                  <a:pt x="5965" y="10800"/>
                  <a:pt x="0" y="10800"/>
                </a:cubicBezTo>
                <a:cubicBezTo>
                  <a:pt x="5965" y="10800"/>
                  <a:pt x="10800" y="8382"/>
                  <a:pt x="10800" y="5400"/>
                </a:cubicBezTo>
                <a:cubicBezTo>
                  <a:pt x="10800" y="2418"/>
                  <a:pt x="15635" y="0"/>
                  <a:pt x="21600" y="0"/>
                </a:cubicBezTo>
              </a:path>
            </a:pathLst>
          </a:custGeom>
          <a:noFill/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78" name="Shape 878"/>
          <p:cNvSpPr/>
          <p:nvPr/>
        </p:nvSpPr>
        <p:spPr>
          <a:xfrm>
            <a:off x="573468" y="3613675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Layer</a:t>
            </a:r>
          </a:p>
        </p:txBody>
      </p:sp>
      <p:sp>
        <p:nvSpPr>
          <p:cNvPr id="879" name="Shape 879"/>
          <p:cNvSpPr/>
          <p:nvPr/>
        </p:nvSpPr>
        <p:spPr>
          <a:xfrm>
            <a:off x="573468" y="2546875"/>
            <a:ext cx="1625177" cy="33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09" tIns="45709" rIns="45709" bIns="45709">
            <a:spAutoFit/>
          </a:bodyPr>
          <a:lstStyle>
            <a:lvl1pPr algn="ctr" defTabSz="1219169">
              <a:lnSpc>
                <a:spcPct val="100000"/>
              </a:lnSpc>
              <a:defRPr sz="3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/>
              <a:t>Layer</a:t>
            </a:r>
          </a:p>
        </p:txBody>
      </p:sp>
      <p:sp>
        <p:nvSpPr>
          <p:cNvPr id="880" name="Shape 880"/>
          <p:cNvSpPr/>
          <p:nvPr/>
        </p:nvSpPr>
        <p:spPr>
          <a:xfrm>
            <a:off x="1792350" y="2470675"/>
            <a:ext cx="30472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182"/>
                  <a:pt x="10800" y="16200"/>
                </a:cubicBezTo>
                <a:cubicBezTo>
                  <a:pt x="10800" y="13218"/>
                  <a:pt x="5965" y="10800"/>
                  <a:pt x="0" y="10800"/>
                </a:cubicBezTo>
                <a:cubicBezTo>
                  <a:pt x="5965" y="10800"/>
                  <a:pt x="10800" y="8382"/>
                  <a:pt x="10800" y="5400"/>
                </a:cubicBezTo>
                <a:cubicBezTo>
                  <a:pt x="10800" y="2418"/>
                  <a:pt x="15635" y="0"/>
                  <a:pt x="21600" y="0"/>
                </a:cubicBezTo>
              </a:path>
            </a:pathLst>
          </a:custGeom>
          <a:noFill/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81" name="Shape 881"/>
          <p:cNvSpPr/>
          <p:nvPr/>
        </p:nvSpPr>
        <p:spPr>
          <a:xfrm rot="5400000">
            <a:off x="3100079" y="1467587"/>
            <a:ext cx="228601" cy="16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787"/>
                  <a:pt x="10800" y="17550"/>
                </a:cubicBezTo>
                <a:lnTo>
                  <a:pt x="10800" y="14850"/>
                </a:lnTo>
                <a:cubicBezTo>
                  <a:pt x="10800" y="12613"/>
                  <a:pt x="5965" y="10800"/>
                  <a:pt x="0" y="10800"/>
                </a:cubicBezTo>
                <a:cubicBezTo>
                  <a:pt x="5965" y="10800"/>
                  <a:pt x="10800" y="8987"/>
                  <a:pt x="10800" y="6750"/>
                </a:cubicBezTo>
                <a:lnTo>
                  <a:pt x="10800" y="4050"/>
                </a:lnTo>
                <a:cubicBezTo>
                  <a:pt x="10800" y="1813"/>
                  <a:pt x="15635" y="0"/>
                  <a:pt x="21600" y="0"/>
                </a:cubicBezTo>
              </a:path>
            </a:pathLst>
          </a:custGeom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82" name="Shape 882"/>
          <p:cNvSpPr/>
          <p:nvPr/>
        </p:nvSpPr>
        <p:spPr>
          <a:xfrm rot="5400000">
            <a:off x="4826829" y="1467587"/>
            <a:ext cx="228601" cy="16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787"/>
                  <a:pt x="10800" y="17550"/>
                </a:cubicBezTo>
                <a:lnTo>
                  <a:pt x="10800" y="14850"/>
                </a:lnTo>
                <a:cubicBezTo>
                  <a:pt x="10800" y="12613"/>
                  <a:pt x="5965" y="10800"/>
                  <a:pt x="0" y="10800"/>
                </a:cubicBezTo>
                <a:cubicBezTo>
                  <a:pt x="5965" y="10800"/>
                  <a:pt x="10800" y="8987"/>
                  <a:pt x="10800" y="6750"/>
                </a:cubicBezTo>
                <a:lnTo>
                  <a:pt x="10800" y="4050"/>
                </a:lnTo>
                <a:cubicBezTo>
                  <a:pt x="10800" y="1813"/>
                  <a:pt x="15635" y="0"/>
                  <a:pt x="21600" y="0"/>
                </a:cubicBezTo>
              </a:path>
            </a:pathLst>
          </a:custGeom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83" name="Shape 883"/>
          <p:cNvSpPr/>
          <p:nvPr/>
        </p:nvSpPr>
        <p:spPr>
          <a:xfrm rot="5400000">
            <a:off x="7975609" y="1467587"/>
            <a:ext cx="228601" cy="16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787"/>
                  <a:pt x="10800" y="17550"/>
                </a:cubicBezTo>
                <a:lnTo>
                  <a:pt x="10800" y="14850"/>
                </a:lnTo>
                <a:cubicBezTo>
                  <a:pt x="10800" y="12613"/>
                  <a:pt x="5965" y="10800"/>
                  <a:pt x="0" y="10800"/>
                </a:cubicBezTo>
                <a:cubicBezTo>
                  <a:pt x="5965" y="10800"/>
                  <a:pt x="10800" y="8987"/>
                  <a:pt x="10800" y="6750"/>
                </a:cubicBezTo>
                <a:lnTo>
                  <a:pt x="10800" y="4050"/>
                </a:lnTo>
                <a:cubicBezTo>
                  <a:pt x="10800" y="1813"/>
                  <a:pt x="15635" y="0"/>
                  <a:pt x="21600" y="0"/>
                </a:cubicBezTo>
              </a:path>
            </a:pathLst>
          </a:custGeom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84" name="Shape 884"/>
          <p:cNvSpPr/>
          <p:nvPr/>
        </p:nvSpPr>
        <p:spPr>
          <a:xfrm rot="5400000">
            <a:off x="9702359" y="1467587"/>
            <a:ext cx="228601" cy="162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787"/>
                  <a:pt x="10800" y="17550"/>
                </a:cubicBezTo>
                <a:lnTo>
                  <a:pt x="10800" y="14850"/>
                </a:lnTo>
                <a:cubicBezTo>
                  <a:pt x="10800" y="12613"/>
                  <a:pt x="5965" y="10800"/>
                  <a:pt x="0" y="10800"/>
                </a:cubicBezTo>
                <a:cubicBezTo>
                  <a:pt x="5965" y="10800"/>
                  <a:pt x="10800" y="8987"/>
                  <a:pt x="10800" y="6750"/>
                </a:cubicBezTo>
                <a:lnTo>
                  <a:pt x="10800" y="4050"/>
                </a:lnTo>
                <a:cubicBezTo>
                  <a:pt x="10800" y="1813"/>
                  <a:pt x="15635" y="0"/>
                  <a:pt x="21600" y="0"/>
                </a:cubicBezTo>
              </a:path>
            </a:pathLst>
          </a:custGeom>
          <a:ln w="3175">
            <a:solidFill>
              <a:schemeClr val="tx1"/>
            </a:solidFill>
            <a:prstDash val="sysDash"/>
          </a:ln>
        </p:spPr>
        <p:txBody>
          <a:bodyPr lIns="45709" tIns="45709" rIns="45709" bIns="45709" anchor="ctr"/>
          <a:lstStyle/>
          <a:p>
            <a:pPr algn="ctr" defTabSz="609463">
              <a:defRPr sz="48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pic>
        <p:nvPicPr>
          <p:cNvPr id="885" name="image28.png" descr="\\psf\Home\Desktop\Graphic Tank\vector_v-trans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4988" y="550122"/>
            <a:ext cx="1326804" cy="83344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Content Placeholder 6"/>
          <p:cNvSpPr txBox="1">
            <a:spLocks/>
          </p:cNvSpPr>
          <p:nvPr/>
        </p:nvSpPr>
        <p:spPr bwMode="gray">
          <a:xfrm>
            <a:off x="256032" y="5273019"/>
            <a:ext cx="5674712" cy="138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Layers allow for reuse</a:t>
            </a:r>
          </a:p>
          <a:p>
            <a:pPr lvl="1"/>
            <a:r>
              <a:rPr lang="en-US" dirty="0"/>
              <a:t>More containers per host</a:t>
            </a:r>
          </a:p>
          <a:p>
            <a:pPr lvl="1"/>
            <a:r>
              <a:rPr lang="en-US" dirty="0"/>
              <a:t>Faster start-up/download time – base layers are "cached"</a:t>
            </a:r>
          </a:p>
        </p:txBody>
      </p:sp>
      <p:sp>
        <p:nvSpPr>
          <p:cNvPr id="59" name="Content Placeholder 7"/>
          <p:cNvSpPr txBox="1">
            <a:spLocks/>
          </p:cNvSpPr>
          <p:nvPr/>
        </p:nvSpPr>
        <p:spPr>
          <a:xfrm>
            <a:off x="6174055" y="5273019"/>
            <a:ext cx="5674712" cy="1387635"/>
          </a:xfrm>
          <a:prstGeom prst="rect">
            <a:avLst/>
          </a:prstGeom>
        </p:spPr>
        <p:txBody>
          <a:bodyPr/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0833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</a:t>
            </a:r>
          </a:p>
          <a:p>
            <a:pPr lvl="1"/>
            <a:r>
              <a:rPr lang="en-US" dirty="0" err="1"/>
              <a:t>Tarball</a:t>
            </a:r>
            <a:r>
              <a:rPr lang="en-US" dirty="0"/>
              <a:t> of layers (each layer is a </a:t>
            </a:r>
            <a:r>
              <a:rPr lang="en-US" dirty="0" err="1"/>
              <a:t>tarball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3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Customers are Interested in Docker Containers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are a critical foundation for hybrid apps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Ship more software</a:t>
            </a:r>
          </a:p>
          <a:p>
            <a:pPr lvl="1"/>
            <a:r>
              <a:rPr lang="en-US" dirty="0" smtClean="0"/>
              <a:t>Accelerate development and CI/CD pipelines by eliminating headaches of setting up environments and dealing with differences between environments</a:t>
            </a:r>
          </a:p>
          <a:p>
            <a:pPr lvl="1"/>
            <a:r>
              <a:rPr lang="en-US" dirty="0" smtClean="0"/>
              <a:t>On average, Docker users ship software 7X more frequently</a:t>
            </a:r>
          </a:p>
          <a:p>
            <a:endParaRPr lang="en-US" dirty="0" smtClean="0"/>
          </a:p>
          <a:p>
            <a:r>
              <a:rPr lang="en-US" dirty="0" smtClean="0"/>
              <a:t>Resource efficiency</a:t>
            </a:r>
          </a:p>
          <a:p>
            <a:pPr lvl="1"/>
            <a:r>
              <a:rPr lang="en-US" dirty="0" smtClean="0"/>
              <a:t>Lightweight containers run on a single machine and share the same OS kernel while images are layered file systems sharing common files to make efficient use of RAM and disk and start instantly</a:t>
            </a:r>
          </a:p>
          <a:p>
            <a:endParaRPr lang="en-US" dirty="0" smtClean="0"/>
          </a:p>
          <a:p>
            <a:r>
              <a:rPr lang="en-US" dirty="0" smtClean="0"/>
              <a:t>App portability</a:t>
            </a:r>
          </a:p>
          <a:p>
            <a:pPr lvl="1"/>
            <a:r>
              <a:rPr lang="en-US" dirty="0" smtClean="0"/>
              <a:t>Isolated containers package the application, dependencies and configurations together</a:t>
            </a:r>
          </a:p>
          <a:p>
            <a:pPr lvl="1"/>
            <a:r>
              <a:rPr lang="en-US" dirty="0" smtClean="0"/>
              <a:t>These containers can then seamlessly move across environments and infrastructures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03ADA-2D06-4A19-9D78-9198AF6FF26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9" name="image28.png" descr="\\psf\Home\Desktop\Graphic Tank\vector_v-trans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4988" y="550122"/>
            <a:ext cx="1326804" cy="83344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containers?</a:t>
            </a:r>
            <a:endParaRPr lang="en-US" dirty="0"/>
          </a:p>
          <a:p>
            <a:r>
              <a:rPr lang="en-US" dirty="0" smtClean="0"/>
              <a:t>Docker containers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containers?</a:t>
            </a:r>
            <a:endParaRPr lang="en-US" dirty="0"/>
          </a:p>
          <a:p>
            <a:r>
              <a:rPr lang="en-US" dirty="0" smtClean="0"/>
              <a:t>Docker containers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The Evolution of Linux Containers and Their Future</a:t>
            </a:r>
          </a:p>
          <a:p>
            <a:pPr lvl="1"/>
            <a:r>
              <a:rPr lang="en-US" dirty="0" smtClean="0">
                <a:hlinkClick r:id="rId3"/>
              </a:rPr>
              <a:t>https://dzone.com/articles/evolution-of-linux-containers-future</a:t>
            </a:r>
            <a:endParaRPr lang="en-US" dirty="0" smtClean="0"/>
          </a:p>
          <a:p>
            <a:r>
              <a:rPr lang="en-US" dirty="0" err="1" smtClean="0"/>
              <a:t>rkt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coreos.com/rkt</a:t>
            </a:r>
            <a:endParaRPr lang="en-US" dirty="0" smtClean="0"/>
          </a:p>
          <a:p>
            <a:r>
              <a:rPr lang="en-US" dirty="0" smtClean="0"/>
              <a:t>Cloud Foundry Garden container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docs.cloudfoundry.org/concepts/architecture/garden.html</a:t>
            </a:r>
            <a:endParaRPr lang="en-US" dirty="0" smtClean="0"/>
          </a:p>
          <a:p>
            <a:r>
              <a:rPr lang="en-US" dirty="0" smtClean="0"/>
              <a:t>Open Container </a:t>
            </a:r>
            <a:r>
              <a:rPr lang="en-US" dirty="0"/>
              <a:t>Initiative (OCI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www.opencontainers.org</a:t>
            </a:r>
            <a:endParaRPr lang="en-US" dirty="0" smtClean="0"/>
          </a:p>
          <a:p>
            <a:r>
              <a:rPr lang="en-US" dirty="0"/>
              <a:t>Cloud Native Computing Foundation (CNCF)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www.cncf.io</a:t>
            </a:r>
            <a:endParaRPr lang="en-US" dirty="0"/>
          </a:p>
          <a:p>
            <a:r>
              <a:rPr lang="en-US" dirty="0" smtClean="0"/>
              <a:t>Demystifying </a:t>
            </a:r>
            <a:r>
              <a:rPr lang="en-US" dirty="0"/>
              <a:t>the Open Container Initiative (OCI) Specifications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blog.docker.com/2017/07/demystifying-open-container-initiative-oci-specifications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8" name="Picture 10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12" y="4110317"/>
            <a:ext cx="2258568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Challenge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07" y="1010922"/>
            <a:ext cx="10115411" cy="56707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3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Matrix From Hell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36" y="1012130"/>
            <a:ext cx="9418320" cy="566954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Shipping Container </a:t>
            </a:r>
            <a:r>
              <a:rPr lang="en-US" altLang="en-US" dirty="0" smtClean="0"/>
              <a:t>for Code</a:t>
            </a:r>
            <a:endParaRPr lang="en-US" dirty="0"/>
          </a:p>
        </p:txBody>
      </p:sp>
      <p:sp>
        <p:nvSpPr>
          <p:cNvPr id="87" name="Line 1"/>
          <p:cNvSpPr>
            <a:spLocks noChangeShapeType="1"/>
          </p:cNvSpPr>
          <p:nvPr/>
        </p:nvSpPr>
        <p:spPr bwMode="auto">
          <a:xfrm>
            <a:off x="2081030" y="3685859"/>
            <a:ext cx="8091487" cy="0"/>
          </a:xfrm>
          <a:prstGeom prst="line">
            <a:avLst/>
          </a:prstGeom>
          <a:noFill/>
          <a:ln w="6350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" name="TextBox 2"/>
          <p:cNvSpPr txBox="1">
            <a:spLocks noChangeArrowheads="1"/>
          </p:cNvSpPr>
          <p:nvPr/>
        </p:nvSpPr>
        <p:spPr bwMode="auto">
          <a:xfrm rot="16200000">
            <a:off x="1069004" y="2293725"/>
            <a:ext cx="17589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ea typeface="MS PGothic" panose="020B0600070205080204" pitchFamily="34" charset="-128"/>
              </a:rPr>
              <a:t>Multiplicity of Stacks</a:t>
            </a:r>
          </a:p>
        </p:txBody>
      </p:sp>
      <p:sp>
        <p:nvSpPr>
          <p:cNvPr id="89" name="TextBox 26"/>
          <p:cNvSpPr txBox="1">
            <a:spLocks noChangeArrowheads="1"/>
          </p:cNvSpPr>
          <p:nvPr/>
        </p:nvSpPr>
        <p:spPr bwMode="auto">
          <a:xfrm rot="16200000">
            <a:off x="1396409" y="5117930"/>
            <a:ext cx="12549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ea typeface="MS PGothic" panose="020B0600070205080204" pitchFamily="34" charset="-128"/>
              </a:rPr>
              <a:t>Multiplicity of hardware environments</a:t>
            </a:r>
          </a:p>
        </p:txBody>
      </p:sp>
      <p:sp>
        <p:nvSpPr>
          <p:cNvPr id="114" name="Freeform 113"/>
          <p:cNvSpPr/>
          <p:nvPr/>
        </p:nvSpPr>
        <p:spPr>
          <a:xfrm>
            <a:off x="6735579" y="1343589"/>
            <a:ext cx="133350" cy="54682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76200" tIns="76200" rIns="76200" bIns="76200" spcCol="1270" anchor="ctr"/>
          <a:lstStyle/>
          <a:p>
            <a:pPr defTabSz="8890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115" name="Freeform 114"/>
          <p:cNvSpPr/>
          <p:nvPr/>
        </p:nvSpPr>
        <p:spPr>
          <a:xfrm>
            <a:off x="6438717" y="1730939"/>
            <a:ext cx="130175" cy="54682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76200" tIns="76200" rIns="76200" bIns="76200" spcCol="1270" anchor="ctr"/>
          <a:lstStyle/>
          <a:p>
            <a:pPr algn="r" defTabSz="8890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6735579" y="1613464"/>
            <a:ext cx="133350" cy="54682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76200" tIns="76200" rIns="76200" bIns="76200" spcCol="1270" anchor="ctr"/>
          <a:lstStyle/>
          <a:p>
            <a:pPr defTabSz="8890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151" name="Rectangle 77"/>
          <p:cNvSpPr>
            <a:spLocks noChangeArrowheads="1"/>
          </p:cNvSpPr>
          <p:nvPr/>
        </p:nvSpPr>
        <p:spPr bwMode="auto">
          <a:xfrm>
            <a:off x="7415029" y="3781109"/>
            <a:ext cx="2595562" cy="8302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eaLnBrk="1" hangingPunct="1">
              <a:defRPr/>
            </a:pP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…that  can be manipulated using standard operations and run consistently on virtually any hardware platform </a:t>
            </a:r>
          </a:p>
        </p:txBody>
      </p:sp>
      <p:sp>
        <p:nvSpPr>
          <p:cNvPr id="152" name="Rectangle 78"/>
          <p:cNvSpPr>
            <a:spLocks noChangeArrowheads="1"/>
          </p:cNvSpPr>
          <p:nvPr/>
        </p:nvSpPr>
        <p:spPr bwMode="auto">
          <a:xfrm>
            <a:off x="2117542" y="2312672"/>
            <a:ext cx="2435225" cy="8302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eaLnBrk="1" hangingPunct="1">
              <a:defRPr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An engine that enables any payload to be encapsulated as a lightweight, portable, self-sufficient  container…</a:t>
            </a:r>
          </a:p>
        </p:txBody>
      </p:sp>
      <p:cxnSp>
        <p:nvCxnSpPr>
          <p:cNvPr id="153" name="Straight Arrow Connector 152"/>
          <p:cNvCxnSpPr>
            <a:cxnSpLocks noChangeShapeType="1"/>
          </p:cNvCxnSpPr>
          <p:nvPr/>
        </p:nvCxnSpPr>
        <p:spPr bwMode="auto">
          <a:xfrm flipV="1">
            <a:off x="6383486" y="1724370"/>
            <a:ext cx="802610" cy="800366"/>
          </a:xfrm>
          <a:prstGeom prst="straightConnector1">
            <a:avLst/>
          </a:prstGeom>
          <a:noFill/>
          <a:ln w="69850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4" name="Straight Arrow Connector 153"/>
          <p:cNvCxnSpPr>
            <a:cxnSpLocks noChangeShapeType="1"/>
          </p:cNvCxnSpPr>
          <p:nvPr/>
        </p:nvCxnSpPr>
        <p:spPr bwMode="auto">
          <a:xfrm>
            <a:off x="4219821" y="1636497"/>
            <a:ext cx="1067528" cy="1069774"/>
          </a:xfrm>
          <a:prstGeom prst="straightConnector1">
            <a:avLst/>
          </a:prstGeom>
          <a:noFill/>
          <a:ln w="69850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2" name="Picture 3" descr="C:\Users\ju\Desktop\docker-contai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41" y="2793685"/>
            <a:ext cx="28209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542991" y="5328922"/>
            <a:ext cx="1233488" cy="1211263"/>
            <a:chOff x="2542991" y="5328922"/>
            <a:chExt cx="1233488" cy="1211263"/>
          </a:xfrm>
        </p:grpSpPr>
        <p:sp>
          <p:nvSpPr>
            <p:cNvPr id="164" name="Rounded Rectangle 163"/>
            <p:cNvSpPr/>
            <p:nvPr/>
          </p:nvSpPr>
          <p:spPr bwMode="auto">
            <a:xfrm>
              <a:off x="2542991" y="5328922"/>
              <a:ext cx="1233488" cy="12112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5" name="Rectangle 16"/>
            <p:cNvSpPr>
              <a:spLocks/>
            </p:cNvSpPr>
            <p:nvPr/>
          </p:nvSpPr>
          <p:spPr bwMode="auto">
            <a:xfrm>
              <a:off x="2689660" y="6085992"/>
              <a:ext cx="923858" cy="369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Gill Sans" pitchFamily="121" charset="0"/>
                </a:rPr>
                <a:t>Development VM</a:t>
              </a:r>
            </a:p>
          </p:txBody>
        </p:sp>
        <p:pic>
          <p:nvPicPr>
            <p:cNvPr id="166" name="Picture 1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957" y="5470179"/>
              <a:ext cx="509551" cy="409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895542" y="5328922"/>
            <a:ext cx="955675" cy="1211263"/>
            <a:chOff x="3895542" y="5328922"/>
            <a:chExt cx="955675" cy="1211263"/>
          </a:xfrm>
        </p:grpSpPr>
        <p:sp>
          <p:nvSpPr>
            <p:cNvPr id="168" name="Rounded Rectangle 167"/>
            <p:cNvSpPr/>
            <p:nvPr/>
          </p:nvSpPr>
          <p:spPr bwMode="auto">
            <a:xfrm>
              <a:off x="3895542" y="5328922"/>
              <a:ext cx="955675" cy="12112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9" name="Rectangle 17"/>
            <p:cNvSpPr>
              <a:spLocks/>
            </p:cNvSpPr>
            <p:nvPr/>
          </p:nvSpPr>
          <p:spPr bwMode="auto">
            <a:xfrm>
              <a:off x="4008785" y="6191875"/>
              <a:ext cx="682754" cy="184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Gill Sans" pitchFamily="121" charset="0"/>
                </a:rPr>
                <a:t>QA server</a:t>
              </a:r>
            </a:p>
          </p:txBody>
        </p:sp>
        <p:pic>
          <p:nvPicPr>
            <p:cNvPr id="170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833" y="5434805"/>
              <a:ext cx="808189" cy="69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955991" y="5328922"/>
            <a:ext cx="1265238" cy="1211263"/>
            <a:chOff x="4955991" y="5328922"/>
            <a:chExt cx="1265238" cy="1211263"/>
          </a:xfrm>
        </p:grpSpPr>
        <p:sp>
          <p:nvSpPr>
            <p:cNvPr id="172" name="Rounded Rectangle 171"/>
            <p:cNvSpPr/>
            <p:nvPr/>
          </p:nvSpPr>
          <p:spPr bwMode="auto">
            <a:xfrm>
              <a:off x="4955991" y="5328922"/>
              <a:ext cx="1233488" cy="12112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3" name="Rectangle 19"/>
            <p:cNvSpPr>
              <a:spLocks/>
            </p:cNvSpPr>
            <p:nvPr/>
          </p:nvSpPr>
          <p:spPr bwMode="auto">
            <a:xfrm>
              <a:off x="5093078" y="6074881"/>
              <a:ext cx="1128151" cy="369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rgbClr val="000000"/>
                  </a:solidFill>
                  <a:latin typeface="Gill Sans" pitchFamily="121" charset="0"/>
                </a:rPr>
                <a:t>Customer Data Center</a:t>
              </a:r>
            </a:p>
          </p:txBody>
        </p:sp>
        <p:pic>
          <p:nvPicPr>
            <p:cNvPr id="174" name="Picture 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174" y="5432411"/>
              <a:ext cx="623609" cy="639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281555" y="5328922"/>
            <a:ext cx="1233487" cy="1211263"/>
            <a:chOff x="6281555" y="5328922"/>
            <a:chExt cx="1233487" cy="1211263"/>
          </a:xfrm>
        </p:grpSpPr>
        <p:sp>
          <p:nvSpPr>
            <p:cNvPr id="176" name="Rounded Rectangle 175"/>
            <p:cNvSpPr/>
            <p:nvPr/>
          </p:nvSpPr>
          <p:spPr bwMode="auto">
            <a:xfrm>
              <a:off x="6281555" y="5328922"/>
              <a:ext cx="1233487" cy="12112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7" name="Rectangle 18"/>
            <p:cNvSpPr>
              <a:spLocks/>
            </p:cNvSpPr>
            <p:nvPr/>
          </p:nvSpPr>
          <p:spPr bwMode="auto">
            <a:xfrm>
              <a:off x="6504248" y="6301381"/>
              <a:ext cx="79348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Gill Sans" pitchFamily="121" charset="0"/>
                </a:rPr>
                <a:t>Public Cloud</a:t>
              </a:r>
            </a:p>
          </p:txBody>
        </p:sp>
        <p:pic>
          <p:nvPicPr>
            <p:cNvPr id="178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274" y="5426185"/>
              <a:ext cx="1044499" cy="8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8762816" y="5328922"/>
            <a:ext cx="1150938" cy="1211263"/>
            <a:chOff x="8762816" y="5328922"/>
            <a:chExt cx="1150938" cy="1211263"/>
          </a:xfrm>
        </p:grpSpPr>
        <p:sp>
          <p:nvSpPr>
            <p:cNvPr id="185" name="Rounded Rectangle 184"/>
            <p:cNvSpPr/>
            <p:nvPr/>
          </p:nvSpPr>
          <p:spPr bwMode="auto">
            <a:xfrm>
              <a:off x="8785041" y="5328922"/>
              <a:ext cx="1090613" cy="121126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6" name="Rectangle 21"/>
            <p:cNvSpPr>
              <a:spLocks/>
            </p:cNvSpPr>
            <p:nvPr/>
          </p:nvSpPr>
          <p:spPr bwMode="auto">
            <a:xfrm>
              <a:off x="8762816" y="5969237"/>
              <a:ext cx="1150938" cy="369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Gill Sans" pitchFamily="121" charset="0"/>
                </a:rPr>
                <a:t>Contributor</a:t>
              </a:r>
              <a:r>
                <a:rPr lang="ja-JP" altLang="en-US" sz="1200">
                  <a:solidFill>
                    <a:srgbClr val="000000"/>
                  </a:solidFill>
                  <a:latin typeface="Gill Sans" pitchFamily="121" charset="0"/>
                  <a:ea typeface="MS PGothic" panose="020B0600070205080204" pitchFamily="34" charset="-128"/>
                </a:rPr>
                <a:t>’</a:t>
              </a:r>
              <a:r>
                <a:rPr lang="en-US" altLang="ja-JP" sz="1200">
                  <a:solidFill>
                    <a:srgbClr val="000000"/>
                  </a:solidFill>
                  <a:latin typeface="Gill Sans" pitchFamily="121" charset="0"/>
                </a:rPr>
                <a:t>s laptop</a:t>
              </a:r>
              <a:endParaRPr lang="en-US" altLang="en-US" sz="1200">
                <a:solidFill>
                  <a:srgbClr val="000000"/>
                </a:solidFill>
                <a:latin typeface="Gill Sans" pitchFamily="121" charset="0"/>
              </a:endParaRPr>
            </a:p>
          </p:txBody>
        </p:sp>
        <p:pic>
          <p:nvPicPr>
            <p:cNvPr id="187" name="Picture 17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866" y="5428020"/>
              <a:ext cx="306387" cy="325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540442" y="5328922"/>
            <a:ext cx="1184275" cy="1203325"/>
            <a:chOff x="7540442" y="5328922"/>
            <a:chExt cx="1184275" cy="1203325"/>
          </a:xfrm>
        </p:grpSpPr>
        <p:sp>
          <p:nvSpPr>
            <p:cNvPr id="189" name="Rounded Rectangle 188"/>
            <p:cNvSpPr/>
            <p:nvPr/>
          </p:nvSpPr>
          <p:spPr bwMode="auto">
            <a:xfrm>
              <a:off x="7580130" y="5328922"/>
              <a:ext cx="1090612" cy="120332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0" name="Rectangle 20"/>
            <p:cNvSpPr>
              <a:spLocks/>
            </p:cNvSpPr>
            <p:nvPr/>
          </p:nvSpPr>
          <p:spPr bwMode="auto">
            <a:xfrm>
              <a:off x="7540442" y="6151114"/>
              <a:ext cx="1184275" cy="37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latin typeface="Gill Sans" pitchFamily="121" charset="0"/>
                </a:rPr>
                <a:t>Production Cluster</a:t>
              </a:r>
            </a:p>
          </p:txBody>
        </p:sp>
        <p:pic>
          <p:nvPicPr>
            <p:cNvPr id="191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113" y="5430713"/>
              <a:ext cx="406400" cy="720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2" name="Freeform 191"/>
          <p:cNvSpPr/>
          <p:nvPr/>
        </p:nvSpPr>
        <p:spPr>
          <a:xfrm>
            <a:off x="6735579" y="1303021"/>
            <a:ext cx="133350" cy="952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76200" tIns="76200" rIns="76200" bIns="76200" spcCol="1270" anchor="ctr"/>
          <a:lstStyle/>
          <a:p>
            <a:pPr defTabSz="88900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08041" y="1104585"/>
            <a:ext cx="1658938" cy="490537"/>
            <a:chOff x="2308041" y="1104585"/>
            <a:chExt cx="1658938" cy="490537"/>
          </a:xfrm>
        </p:grpSpPr>
        <p:sp>
          <p:nvSpPr>
            <p:cNvPr id="194" name="Rounded Rectangle 193"/>
            <p:cNvSpPr/>
            <p:nvPr/>
          </p:nvSpPr>
          <p:spPr bwMode="auto">
            <a:xfrm>
              <a:off x="2308041" y="1104585"/>
              <a:ext cx="1658938" cy="490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5" name="Rectangle 2"/>
            <p:cNvSpPr>
              <a:spLocks/>
            </p:cNvSpPr>
            <p:nvPr/>
          </p:nvSpPr>
          <p:spPr bwMode="auto">
            <a:xfrm>
              <a:off x="2786474" y="1246530"/>
              <a:ext cx="100309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Gill Sans" pitchFamily="121" charset="0"/>
                </a:rPr>
                <a:t>Static website</a:t>
              </a:r>
            </a:p>
          </p:txBody>
        </p:sp>
        <p:sp>
          <p:nvSpPr>
            <p:cNvPr id="196" name="Freeform 195"/>
            <p:cNvSpPr/>
            <p:nvPr/>
          </p:nvSpPr>
          <p:spPr bwMode="auto">
            <a:xfrm>
              <a:off x="2484254" y="1153797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3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97" name="Freeform 196"/>
            <p:cNvSpPr/>
            <p:nvPr/>
          </p:nvSpPr>
          <p:spPr bwMode="auto">
            <a:xfrm>
              <a:off x="2539816" y="1288735"/>
              <a:ext cx="104775" cy="160337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8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428691" y="1288735"/>
              <a:ext cx="103188" cy="160337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5241" y="1104585"/>
            <a:ext cx="1092200" cy="490537"/>
            <a:chOff x="4035241" y="1104585"/>
            <a:chExt cx="1092200" cy="490537"/>
          </a:xfrm>
        </p:grpSpPr>
        <p:sp>
          <p:nvSpPr>
            <p:cNvPr id="200" name="Rounded Rectangle 199"/>
            <p:cNvSpPr/>
            <p:nvPr/>
          </p:nvSpPr>
          <p:spPr bwMode="auto">
            <a:xfrm>
              <a:off x="4035241" y="1104585"/>
              <a:ext cx="1092200" cy="490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1" name="Rectangle 4"/>
            <p:cNvSpPr>
              <a:spLocks/>
            </p:cNvSpPr>
            <p:nvPr/>
          </p:nvSpPr>
          <p:spPr bwMode="auto">
            <a:xfrm>
              <a:off x="4417358" y="1249615"/>
              <a:ext cx="63799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Gill Sans" pitchFamily="121" charset="0"/>
                </a:rPr>
                <a:t>User DB</a:t>
              </a:r>
            </a:p>
          </p:txBody>
        </p:sp>
        <p:sp>
          <p:nvSpPr>
            <p:cNvPr id="202" name="Freeform 201"/>
            <p:cNvSpPr/>
            <p:nvPr/>
          </p:nvSpPr>
          <p:spPr bwMode="auto">
            <a:xfrm>
              <a:off x="4216216" y="1204597"/>
              <a:ext cx="104775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03" name="Freeform 202"/>
            <p:cNvSpPr/>
            <p:nvPr/>
          </p:nvSpPr>
          <p:spPr bwMode="auto">
            <a:xfrm>
              <a:off x="4103504" y="1204597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204" name="Freeform 203"/>
            <p:cNvSpPr/>
            <p:nvPr/>
          </p:nvSpPr>
          <p:spPr bwMode="auto">
            <a:xfrm>
              <a:off x="4160654" y="1339535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3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10355" y="1104585"/>
            <a:ext cx="1660525" cy="490537"/>
            <a:chOff x="8110355" y="1104585"/>
            <a:chExt cx="1660525" cy="490537"/>
          </a:xfrm>
        </p:grpSpPr>
        <p:sp>
          <p:nvSpPr>
            <p:cNvPr id="206" name="Rounded Rectangle 205"/>
            <p:cNvSpPr/>
            <p:nvPr/>
          </p:nvSpPr>
          <p:spPr bwMode="auto">
            <a:xfrm>
              <a:off x="8110355" y="1104585"/>
              <a:ext cx="1660525" cy="490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7" name="Rectangle 6"/>
            <p:cNvSpPr>
              <a:spLocks/>
            </p:cNvSpPr>
            <p:nvPr/>
          </p:nvSpPr>
          <p:spPr bwMode="auto">
            <a:xfrm>
              <a:off x="8630867" y="1223666"/>
              <a:ext cx="93615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Gill Sans" pitchFamily="121" charset="0"/>
                </a:rPr>
                <a:t>Analytics DB</a:t>
              </a: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8304030" y="1309372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09" name="Freeform 208"/>
            <p:cNvSpPr/>
            <p:nvPr/>
          </p:nvSpPr>
          <p:spPr bwMode="auto">
            <a:xfrm>
              <a:off x="8245292" y="1156972"/>
              <a:ext cx="104775" cy="160338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8191317" y="1291910"/>
              <a:ext cx="103188" cy="160337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8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68942" y="1104585"/>
            <a:ext cx="1090613" cy="490537"/>
            <a:chOff x="6968942" y="1104585"/>
            <a:chExt cx="1090613" cy="490537"/>
          </a:xfrm>
        </p:grpSpPr>
        <p:sp>
          <p:nvSpPr>
            <p:cNvPr id="212" name="Rounded Rectangle 211"/>
            <p:cNvSpPr/>
            <p:nvPr/>
          </p:nvSpPr>
          <p:spPr bwMode="auto">
            <a:xfrm>
              <a:off x="6968942" y="1104585"/>
              <a:ext cx="1090613" cy="490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3" name="Rectangle 5"/>
            <p:cNvSpPr>
              <a:spLocks/>
            </p:cNvSpPr>
            <p:nvPr/>
          </p:nvSpPr>
          <p:spPr bwMode="auto">
            <a:xfrm>
              <a:off x="7464235" y="1208884"/>
              <a:ext cx="50013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Gill Sans" pitchFamily="121" charset="0"/>
                </a:rPr>
                <a:t>Queue</a:t>
              </a:r>
            </a:p>
          </p:txBody>
        </p:sp>
        <p:sp>
          <p:nvSpPr>
            <p:cNvPr id="214" name="Freeform 213"/>
            <p:cNvSpPr/>
            <p:nvPr/>
          </p:nvSpPr>
          <p:spPr bwMode="auto">
            <a:xfrm>
              <a:off x="7295967" y="1144272"/>
              <a:ext cx="104775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5" name="Freeform 214"/>
            <p:cNvSpPr/>
            <p:nvPr/>
          </p:nvSpPr>
          <p:spPr bwMode="auto">
            <a:xfrm>
              <a:off x="7183255" y="1144272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216" name="Freeform 215"/>
            <p:cNvSpPr/>
            <p:nvPr/>
          </p:nvSpPr>
          <p:spPr bwMode="auto">
            <a:xfrm>
              <a:off x="7240405" y="1279210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3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7" name="Freeform 216"/>
            <p:cNvSpPr/>
            <p:nvPr/>
          </p:nvSpPr>
          <p:spPr bwMode="auto">
            <a:xfrm>
              <a:off x="7295967" y="1414147"/>
              <a:ext cx="104775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8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7183255" y="1414147"/>
              <a:ext cx="103187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0630" y="1104585"/>
            <a:ext cx="1660525" cy="490537"/>
            <a:chOff x="5230630" y="1104585"/>
            <a:chExt cx="1660525" cy="490537"/>
          </a:xfrm>
        </p:grpSpPr>
        <p:sp>
          <p:nvSpPr>
            <p:cNvPr id="220" name="Rounded Rectangle 219"/>
            <p:cNvSpPr/>
            <p:nvPr/>
          </p:nvSpPr>
          <p:spPr bwMode="auto">
            <a:xfrm>
              <a:off x="5230630" y="1104585"/>
              <a:ext cx="1660525" cy="490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1" name="Rectangle 3"/>
            <p:cNvSpPr>
              <a:spLocks/>
            </p:cNvSpPr>
            <p:nvPr/>
          </p:nvSpPr>
          <p:spPr bwMode="auto">
            <a:xfrm>
              <a:off x="5718026" y="1240813"/>
              <a:ext cx="107458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itchFamily="121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Gill Sans" pitchFamily="121" charset="0"/>
                </a:rPr>
                <a:t>Web frontend </a:t>
              </a:r>
            </a:p>
          </p:txBody>
        </p:sp>
        <p:sp>
          <p:nvSpPr>
            <p:cNvPr id="222" name="Freeform 221"/>
            <p:cNvSpPr/>
            <p:nvPr/>
          </p:nvSpPr>
          <p:spPr bwMode="auto">
            <a:xfrm>
              <a:off x="5365567" y="1204597"/>
              <a:ext cx="104775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3" bIns="155177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23" name="Freeform 222"/>
            <p:cNvSpPr/>
            <p:nvPr/>
          </p:nvSpPr>
          <p:spPr bwMode="auto">
            <a:xfrm>
              <a:off x="5479867" y="1204597"/>
              <a:ext cx="103188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224" name="Freeform 223"/>
            <p:cNvSpPr/>
            <p:nvPr/>
          </p:nvSpPr>
          <p:spPr bwMode="auto">
            <a:xfrm>
              <a:off x="5422717" y="1339535"/>
              <a:ext cx="104775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0453" tIns="155177" rIns="140454" bIns="155178" spcCol="1270" anchor="ctr"/>
            <a:lstStyle/>
            <a:p>
              <a:pPr algn="ctr" defTabSz="4889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25" name="Freeform 224"/>
            <p:cNvSpPr/>
            <p:nvPr/>
          </p:nvSpPr>
          <p:spPr bwMode="auto">
            <a:xfrm>
              <a:off x="5311592" y="1339535"/>
              <a:ext cx="103188" cy="158750"/>
            </a:xfrm>
            <a:custGeom>
              <a:avLst/>
              <a:gdLst>
                <a:gd name="connsiteX0" fmla="*/ 0 w 726849"/>
                <a:gd name="connsiteY0" fmla="*/ 316180 h 632359"/>
                <a:gd name="connsiteX1" fmla="*/ 158090 w 726849"/>
                <a:gd name="connsiteY1" fmla="*/ 0 h 632359"/>
                <a:gd name="connsiteX2" fmla="*/ 568759 w 726849"/>
                <a:gd name="connsiteY2" fmla="*/ 0 h 632359"/>
                <a:gd name="connsiteX3" fmla="*/ 726849 w 726849"/>
                <a:gd name="connsiteY3" fmla="*/ 316180 h 632359"/>
                <a:gd name="connsiteX4" fmla="*/ 568759 w 726849"/>
                <a:gd name="connsiteY4" fmla="*/ 632359 h 632359"/>
                <a:gd name="connsiteX5" fmla="*/ 158090 w 726849"/>
                <a:gd name="connsiteY5" fmla="*/ 632359 h 632359"/>
                <a:gd name="connsiteX6" fmla="*/ 0 w 726849"/>
                <a:gd name="connsiteY6" fmla="*/ 316180 h 63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49" h="632359">
                  <a:moveTo>
                    <a:pt x="363424" y="0"/>
                  </a:moveTo>
                  <a:lnTo>
                    <a:pt x="726849" y="137538"/>
                  </a:lnTo>
                  <a:lnTo>
                    <a:pt x="726849" y="494821"/>
                  </a:lnTo>
                  <a:lnTo>
                    <a:pt x="363424" y="632359"/>
                  </a:lnTo>
                  <a:lnTo>
                    <a:pt x="0" y="494821"/>
                  </a:lnTo>
                  <a:lnTo>
                    <a:pt x="0" y="137538"/>
                  </a:lnTo>
                  <a:lnTo>
                    <a:pt x="363424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8543" tIns="113267" rIns="98543" bIns="113267" spcCol="1270" anchor="ctr"/>
            <a:lstStyle/>
            <a:p>
              <a:pPr algn="ctr" defTabSz="15557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226" name="TextBox 107"/>
          <p:cNvSpPr txBox="1">
            <a:spLocks noChangeArrowheads="1"/>
          </p:cNvSpPr>
          <p:nvPr/>
        </p:nvSpPr>
        <p:spPr bwMode="auto">
          <a:xfrm rot="5400000">
            <a:off x="9211285" y="1841978"/>
            <a:ext cx="2185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ea typeface="MS PGothic" panose="020B0600070205080204" pitchFamily="34" charset="-128"/>
              </a:rPr>
              <a:t>Do services and apps interact appropriately?</a:t>
            </a:r>
          </a:p>
        </p:txBody>
      </p:sp>
      <p:sp>
        <p:nvSpPr>
          <p:cNvPr id="227" name="TextBox 108"/>
          <p:cNvSpPr txBox="1">
            <a:spLocks noChangeArrowheads="1"/>
          </p:cNvSpPr>
          <p:nvPr/>
        </p:nvSpPr>
        <p:spPr bwMode="auto">
          <a:xfrm rot="5400000">
            <a:off x="9304154" y="5014597"/>
            <a:ext cx="21859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1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ea typeface="MS PGothic" panose="020B0600070205080204" pitchFamily="34" charset="-128"/>
              </a:rPr>
              <a:t>Can I migrate smoothly and quickly</a:t>
            </a:r>
          </a:p>
        </p:txBody>
      </p:sp>
      <p:cxnSp>
        <p:nvCxnSpPr>
          <p:cNvPr id="156" name="Straight Arrow Connector 155"/>
          <p:cNvCxnSpPr>
            <a:cxnSpLocks noChangeShapeType="1"/>
          </p:cNvCxnSpPr>
          <p:nvPr/>
        </p:nvCxnSpPr>
        <p:spPr bwMode="auto">
          <a:xfrm flipV="1">
            <a:off x="4152488" y="4480038"/>
            <a:ext cx="803733" cy="799242"/>
          </a:xfrm>
          <a:prstGeom prst="straightConnector1">
            <a:avLst/>
          </a:prstGeom>
          <a:noFill/>
          <a:ln w="69850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7" name="Straight Arrow Connector 156"/>
          <p:cNvCxnSpPr>
            <a:cxnSpLocks noChangeShapeType="1"/>
          </p:cNvCxnSpPr>
          <p:nvPr/>
        </p:nvCxnSpPr>
        <p:spPr bwMode="auto">
          <a:xfrm>
            <a:off x="6269053" y="4180699"/>
            <a:ext cx="1066405" cy="1070895"/>
          </a:xfrm>
          <a:prstGeom prst="straightConnector1">
            <a:avLst/>
          </a:prstGeom>
          <a:noFill/>
          <a:ln w="69850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vs Ops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805586"/>
              </p:ext>
            </p:extLst>
          </p:nvPr>
        </p:nvGraphicFramePr>
        <p:xfrm>
          <a:off x="255588" y="1169988"/>
          <a:ext cx="5675602" cy="4346314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837801"/>
                <a:gridCol w="2837801"/>
              </a:tblGrid>
              <a:tr h="58453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Dev</a:t>
                      </a:r>
                      <a:endParaRPr lang="en-US" sz="3200" dirty="0"/>
                    </a:p>
                  </a:txBody>
                  <a:tcPr marL="86618" marR="8661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Ops</a:t>
                      </a:r>
                      <a:endParaRPr lang="en-US" sz="3200" dirty="0"/>
                    </a:p>
                  </a:txBody>
                  <a:tcPr marL="86618" marR="86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146336">
                <a:tc>
                  <a:txBody>
                    <a:bodyPr/>
                    <a:lstStyle/>
                    <a:p>
                      <a:pPr marL="214313" indent="-214313">
                        <a:buFont typeface="Arial" charset="0"/>
                        <a:buChar char="•"/>
                      </a:pPr>
                      <a:endParaRPr lang="en-GB" sz="2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6618" marR="86618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14313" indent="-214313">
                        <a:buFont typeface="Arial" panose="020B0604020202020204" pitchFamily="34" charset="0"/>
                        <a:buChar char="•"/>
                        <a:defRPr/>
                      </a:pPr>
                      <a:endParaRPr lang="en-GB" sz="2000" b="0" dirty="0" smtClean="0">
                        <a:solidFill>
                          <a:schemeClr val="tx2"/>
                        </a:solidFill>
                        <a:cs typeface="Arial" panose="020B0604020202020204" pitchFamily="34" charset="0"/>
                      </a:endParaRPr>
                    </a:p>
                  </a:txBody>
                  <a:tcPr marL="86618" marR="86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</a:tr>
              <a:tr h="1229194">
                <a:tc>
                  <a:txBody>
                    <a:bodyPr/>
                    <a:lstStyle/>
                    <a:p>
                      <a:pPr marL="214313" indent="-214313">
                        <a:buFont typeface="Arial" charset="0"/>
                        <a:buChar char="•"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Code</a:t>
                      </a:r>
                    </a:p>
                    <a:p>
                      <a:pPr marL="214313" indent="-214313">
                        <a:buFont typeface="Arial" charset="0"/>
                        <a:buChar char="•"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Libraries</a:t>
                      </a:r>
                    </a:p>
                    <a:p>
                      <a:pPr marL="214313" indent="-214313">
                        <a:buFont typeface="Arial" charset="0"/>
                        <a:buChar char="•"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Configuration</a:t>
                      </a:r>
                    </a:p>
                    <a:p>
                      <a:pPr marL="214313" indent="-214313">
                        <a:buFont typeface="Arial" charset="0"/>
                        <a:buChar char="•"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Server runtime</a:t>
                      </a:r>
                    </a:p>
                    <a:p>
                      <a:pPr marL="214313" indent="-214313">
                        <a:buFont typeface="Arial" charset="0"/>
                        <a:buChar char="•"/>
                      </a:pPr>
                      <a:r>
                        <a:rPr lang="en-GB" sz="2000" b="1" dirty="0" smtClean="0">
                          <a:solidFill>
                            <a:schemeClr val="tx1"/>
                          </a:solidFill>
                        </a:rPr>
                        <a:t>OS</a:t>
                      </a:r>
                    </a:p>
                  </a:txBody>
                  <a:tcPr marL="86618" marR="86618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marL="214313" indent="-214313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GB" sz="2000" b="1" dirty="0" smtClean="0">
                          <a:cs typeface="Arial" panose="020B0604020202020204" pitchFamily="34" charset="0"/>
                        </a:rPr>
                        <a:t>Logging</a:t>
                      </a:r>
                    </a:p>
                    <a:p>
                      <a:pPr marL="214313" indent="-214313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GB" sz="2000" b="1" dirty="0" smtClean="0">
                          <a:cs typeface="Arial" panose="020B0604020202020204" pitchFamily="34" charset="0"/>
                        </a:rPr>
                        <a:t>Remote access</a:t>
                      </a:r>
                    </a:p>
                    <a:p>
                      <a:pPr marL="214313" indent="-214313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GB" sz="2000" b="1" dirty="0" smtClean="0">
                          <a:cs typeface="Arial" panose="020B0604020202020204" pitchFamily="34" charset="0"/>
                        </a:rPr>
                        <a:t>Network configuration</a:t>
                      </a:r>
                    </a:p>
                    <a:p>
                      <a:pPr marL="214313" indent="-214313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GB" sz="2000" b="1" dirty="0" smtClean="0">
                          <a:cs typeface="Arial" panose="020B0604020202020204" pitchFamily="34" charset="0"/>
                        </a:rPr>
                        <a:t>Monitoring</a:t>
                      </a:r>
                      <a:endParaRPr lang="en-GB" sz="2000" b="0" dirty="0" smtClean="0">
                        <a:solidFill>
                          <a:schemeClr val="tx2"/>
                        </a:solidFill>
                        <a:cs typeface="Arial" panose="020B0604020202020204" pitchFamily="34" charset="0"/>
                      </a:endParaRPr>
                    </a:p>
                  </a:txBody>
                  <a:tcPr marL="86618" marR="86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Separation of concerns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container separates and bridges the Dev and Ops in DevOps</a:t>
            </a:r>
          </a:p>
          <a:p>
            <a:r>
              <a:rPr lang="en-US" dirty="0" smtClean="0"/>
              <a:t>Dev focuses on the application environment</a:t>
            </a:r>
          </a:p>
          <a:p>
            <a:r>
              <a:rPr lang="en-US" dirty="0" smtClean="0"/>
              <a:t>Ops focuses on the deployment environment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2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51" y="2018280"/>
            <a:ext cx="2398876" cy="1708096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Everybody </a:t>
            </a:r>
            <a:r>
              <a:rPr lang="en-US" sz="2800" dirty="0" smtClean="0"/>
              <a:t>Loves Containers</a:t>
            </a:r>
            <a:endParaRPr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6032" y="4716379"/>
            <a:ext cx="11795760" cy="1963174"/>
          </a:xfrm>
        </p:spPr>
        <p:txBody>
          <a:bodyPr/>
          <a:lstStyle/>
          <a:p>
            <a:r>
              <a:rPr lang="en-US" dirty="0"/>
              <a:t>A standard way to package an application and all its dependencies so that it can be moved between environments and run without </a:t>
            </a:r>
            <a:r>
              <a:rPr lang="en-US" dirty="0" smtClean="0"/>
              <a:t>changes</a:t>
            </a:r>
            <a:endParaRPr lang="en-US" dirty="0"/>
          </a:p>
          <a:p>
            <a:r>
              <a:rPr lang="en-US" dirty="0"/>
              <a:t>Containers work by isolating the differences between applications inside the container so that everything outside the container can be </a:t>
            </a:r>
            <a:r>
              <a:rPr lang="en-US" dirty="0" smtClean="0"/>
              <a:t>standardized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763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869" y="1113530"/>
            <a:ext cx="4709257" cy="331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4756" y="1107247"/>
            <a:ext cx="5348754" cy="32361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62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374" y="3625595"/>
            <a:ext cx="1986568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Unix/</a:t>
            </a:r>
            <a:r>
              <a:rPr lang="en-US" sz="2266" i="1" dirty="0" err="1">
                <a:latin typeface="Calibri Light" charset="0"/>
                <a:ea typeface="Calibri Light" charset="0"/>
                <a:cs typeface="Calibri Light" charset="0"/>
              </a:rPr>
              <a:t>chroot</a:t>
            </a:r>
            <a:endParaRPr lang="en-US" sz="2266" i="1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BSD</a:t>
            </a:r>
          </a:p>
        </p:txBody>
      </p:sp>
      <p:sp>
        <p:nvSpPr>
          <p:cNvPr id="12" name="Shape 51"/>
          <p:cNvSpPr>
            <a:spLocks noChangeArrowheads="1"/>
          </p:cNvSpPr>
          <p:nvPr/>
        </p:nvSpPr>
        <p:spPr bwMode="auto">
          <a:xfrm>
            <a:off x="429572" y="1727694"/>
            <a:ext cx="11587848" cy="1189257"/>
          </a:xfrm>
          <a:prstGeom prst="rightArrow">
            <a:avLst>
              <a:gd name="adj1" fmla="val 32000"/>
              <a:gd name="adj2" fmla="val 64011"/>
            </a:avLst>
          </a:prstGeom>
          <a:solidFill>
            <a:srgbClr val="0070C0">
              <a:alpha val="81000"/>
            </a:srgbClr>
          </a:solidFill>
          <a:ln w="12700">
            <a:noFill/>
            <a:miter lim="4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lIns="47608" tIns="47608" rIns="47608" bIns="47608" anchor="ctr"/>
          <a:lstStyle/>
          <a:p>
            <a:pPr algn="ctr" defTabSz="547503" fontAlgn="auto">
              <a:spcBef>
                <a:spcPts val="0"/>
              </a:spcBef>
              <a:spcAft>
                <a:spcPts val="0"/>
              </a:spcAft>
              <a:defRPr sz="2400"/>
            </a:pPr>
            <a:endParaRPr sz="2266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3" name="Shape 52"/>
          <p:cNvSpPr>
            <a:spLocks/>
          </p:cNvSpPr>
          <p:nvPr/>
        </p:nvSpPr>
        <p:spPr bwMode="auto">
          <a:xfrm>
            <a:off x="412719" y="1721627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14" name="Shape 55"/>
          <p:cNvSpPr>
            <a:spLocks/>
          </p:cNvSpPr>
          <p:nvPr/>
        </p:nvSpPr>
        <p:spPr bwMode="auto">
          <a:xfrm>
            <a:off x="2550038" y="1710840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15" name="Shape 57"/>
          <p:cNvSpPr>
            <a:spLocks noChangeArrowheads="1"/>
          </p:cNvSpPr>
          <p:nvPr/>
        </p:nvSpPr>
        <p:spPr bwMode="auto">
          <a:xfrm>
            <a:off x="210885" y="2087669"/>
            <a:ext cx="1614597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1982</a:t>
            </a:r>
          </a:p>
        </p:txBody>
      </p:sp>
      <p:sp>
        <p:nvSpPr>
          <p:cNvPr id="16" name="Shape 58"/>
          <p:cNvSpPr>
            <a:spLocks/>
          </p:cNvSpPr>
          <p:nvPr/>
        </p:nvSpPr>
        <p:spPr bwMode="auto">
          <a:xfrm>
            <a:off x="9798551" y="1709781"/>
            <a:ext cx="1191372" cy="1191372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17" name="Shape 60"/>
          <p:cNvSpPr>
            <a:spLocks noChangeArrowheads="1"/>
          </p:cNvSpPr>
          <p:nvPr/>
        </p:nvSpPr>
        <p:spPr bwMode="auto">
          <a:xfrm>
            <a:off x="2338427" y="2098455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2000</a:t>
            </a:r>
          </a:p>
        </p:txBody>
      </p:sp>
      <p:sp>
        <p:nvSpPr>
          <p:cNvPr id="20" name="Shape 60"/>
          <p:cNvSpPr>
            <a:spLocks noChangeArrowheads="1"/>
          </p:cNvSpPr>
          <p:nvPr/>
        </p:nvSpPr>
        <p:spPr bwMode="auto">
          <a:xfrm>
            <a:off x="9600144" y="2098455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Today</a:t>
            </a:r>
          </a:p>
        </p:txBody>
      </p:sp>
      <p:sp>
        <p:nvSpPr>
          <p:cNvPr id="18" name="Shape 55"/>
          <p:cNvSpPr>
            <a:spLocks/>
          </p:cNvSpPr>
          <p:nvPr/>
        </p:nvSpPr>
        <p:spPr bwMode="auto">
          <a:xfrm>
            <a:off x="4253356" y="1710840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19" name="Shape 55"/>
          <p:cNvSpPr>
            <a:spLocks/>
          </p:cNvSpPr>
          <p:nvPr/>
        </p:nvSpPr>
        <p:spPr bwMode="auto">
          <a:xfrm>
            <a:off x="5495678" y="1710840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21" name="Shape 55"/>
          <p:cNvSpPr>
            <a:spLocks/>
          </p:cNvSpPr>
          <p:nvPr/>
        </p:nvSpPr>
        <p:spPr bwMode="auto">
          <a:xfrm>
            <a:off x="6737994" y="1710840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22" name="Shape 55"/>
          <p:cNvSpPr>
            <a:spLocks/>
          </p:cNvSpPr>
          <p:nvPr/>
        </p:nvSpPr>
        <p:spPr bwMode="auto">
          <a:xfrm>
            <a:off x="7956867" y="1710840"/>
            <a:ext cx="1191374" cy="1189257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4000"/>
            </a:schemeClr>
          </a:solidFill>
          <a:ln>
            <a:solidFill>
              <a:srgbClr val="FF0000"/>
            </a:solidFill>
          </a:ln>
          <a:effectLst/>
          <a:extLst/>
        </p:spPr>
        <p:txBody>
          <a:bodyPr lIns="0" tIns="0" rIns="0" bIns="0" anchor="ctr"/>
          <a:lstStyle/>
          <a:p>
            <a:pPr>
              <a:defRPr/>
            </a:pPr>
            <a:endParaRPr lang="en-US" sz="2266"/>
          </a:p>
        </p:txBody>
      </p:sp>
      <p:sp>
        <p:nvSpPr>
          <p:cNvPr id="23" name="Shape 60"/>
          <p:cNvSpPr>
            <a:spLocks noChangeArrowheads="1"/>
          </p:cNvSpPr>
          <p:nvPr/>
        </p:nvSpPr>
        <p:spPr bwMode="auto">
          <a:xfrm>
            <a:off x="7760268" y="2109242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2008</a:t>
            </a:r>
          </a:p>
        </p:txBody>
      </p:sp>
      <p:sp>
        <p:nvSpPr>
          <p:cNvPr id="24" name="Shape 60"/>
          <p:cNvSpPr>
            <a:spLocks noChangeArrowheads="1"/>
          </p:cNvSpPr>
          <p:nvPr/>
        </p:nvSpPr>
        <p:spPr bwMode="auto">
          <a:xfrm>
            <a:off x="6555238" y="2109242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2007</a:t>
            </a:r>
          </a:p>
        </p:txBody>
      </p:sp>
      <p:sp>
        <p:nvSpPr>
          <p:cNvPr id="25" name="Shape 60"/>
          <p:cNvSpPr>
            <a:spLocks noChangeArrowheads="1"/>
          </p:cNvSpPr>
          <p:nvPr/>
        </p:nvSpPr>
        <p:spPr bwMode="auto">
          <a:xfrm>
            <a:off x="5287481" y="2098455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2006</a:t>
            </a:r>
          </a:p>
        </p:txBody>
      </p:sp>
      <p:sp>
        <p:nvSpPr>
          <p:cNvPr id="26" name="Shape 60"/>
          <p:cNvSpPr>
            <a:spLocks noChangeArrowheads="1"/>
          </p:cNvSpPr>
          <p:nvPr/>
        </p:nvSpPr>
        <p:spPr bwMode="auto">
          <a:xfrm>
            <a:off x="4032828" y="2098455"/>
            <a:ext cx="1614595" cy="44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608" tIns="47608" rIns="47608" bIns="47608" anchor="ctr">
            <a:spAutoFit/>
          </a:bodyPr>
          <a:lstStyle/>
          <a:p>
            <a:pPr algn="ctr"/>
            <a:r>
              <a:rPr lang="en-US" altLang="en-US" sz="2266" dirty="0">
                <a:latin typeface="Helvetica Neue Light" charset="0"/>
                <a:ea typeface="Helvetica Neue Light" charset="0"/>
                <a:cs typeface="Helvetica Neue Light" charset="0"/>
              </a:rPr>
              <a:t>2005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37928" y="4440460"/>
            <a:ext cx="2112746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FreeBSD jails/Solaris zones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53589" y="3601794"/>
            <a:ext cx="1986568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 err="1">
                <a:latin typeface="Calibri Light" charset="0"/>
                <a:ea typeface="Calibri Light" charset="0"/>
                <a:cs typeface="Calibri Light" charset="0"/>
              </a:rPr>
              <a:t>OpenVZ</a:t>
            </a:r>
            <a:endParaRPr lang="en-US" sz="2266" i="1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Parallels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31500" y="4960642"/>
            <a:ext cx="2798626" cy="113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 err="1">
                <a:latin typeface="Calibri Light" charset="0"/>
                <a:ea typeface="Calibri Light" charset="0"/>
                <a:cs typeface="Calibri Light" charset="0"/>
              </a:rPr>
              <a:t>Cgroups</a:t>
            </a:r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/Process Containers</a:t>
            </a:r>
          </a:p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IBM/Google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53110" y="3618538"/>
            <a:ext cx="1986568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AIX </a:t>
            </a:r>
            <a:r>
              <a:rPr lang="en-US" sz="2266" i="1" dirty="0" err="1">
                <a:latin typeface="Calibri Light" charset="0"/>
                <a:ea typeface="Calibri Light" charset="0"/>
                <a:cs typeface="Calibri Light" charset="0"/>
              </a:rPr>
              <a:t>Wpars</a:t>
            </a:r>
            <a:endParaRPr lang="en-US" sz="2266" i="1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2266" i="1" dirty="0">
                <a:latin typeface="Calibri Light" charset="0"/>
                <a:ea typeface="Calibri Light" charset="0"/>
                <a:cs typeface="Calibri Light" charset="0"/>
              </a:rPr>
              <a:t>IBM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64581" y="4932532"/>
            <a:ext cx="2175945" cy="7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66" i="1" dirty="0" smtClean="0">
                <a:latin typeface="Calibri Light" charset="0"/>
                <a:ea typeface="Calibri Light" charset="0"/>
                <a:cs typeface="Calibri Light" charset="0"/>
              </a:rPr>
              <a:t>Linux Containers (LXC)</a:t>
            </a:r>
            <a:endParaRPr lang="en-US" sz="2266" i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433" y="3133009"/>
            <a:ext cx="1468764" cy="121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112" y="4726220"/>
            <a:ext cx="1736697" cy="397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291" y="5576034"/>
            <a:ext cx="2624575" cy="3474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98586" y="3034147"/>
            <a:ext cx="0" cy="564690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086277" y="3096653"/>
            <a:ext cx="7809" cy="1215266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44283" y="3049771"/>
            <a:ext cx="0" cy="564690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30813" y="3049772"/>
            <a:ext cx="0" cy="1826032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44553" y="3018512"/>
            <a:ext cx="0" cy="564690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77968" y="3041954"/>
            <a:ext cx="0" cy="1826032"/>
          </a:xfrm>
          <a:prstGeom prst="line">
            <a:avLst/>
          </a:prstGeom>
          <a:ln w="34925">
            <a:solidFill>
              <a:srgbClr val="92D050">
                <a:alpha val="7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Container History Lesson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8.0&quot;&gt;&lt;object type=&quot;1&quot; unique_id=&quot;10001&quot;&gt;&lt;object type=&quot;2&quot; unique_id=&quot;267135&quot;&gt;&lt;object type=&quot;3&quot; unique_id=&quot;548283&quot;&gt;&lt;property id=&quot;20148&quot; value=&quot;5&quot;/&gt;&lt;property id=&quot;20300&quot; value=&quot;Slide 1 - &amp;quot;Overview of  Microservices Frameworks &amp;quot;&quot;/&gt;&lt;property id=&quot;20307&quot; value=&quot;336&quot;/&gt;&lt;/object&gt;&lt;object type=&quot;3&quot; unique_id=&quot;548644&quot;&gt;&lt;property id=&quot;20148&quot; value=&quot;5&quot;/&gt;&lt;property id=&quot;20300&quot; value=&quot;Slide 2 - &amp;quot;Topics&amp;quot;&quot;/&gt;&lt;property id=&quot;20307&quot; value=&quot;369&quot;/&gt;&lt;/object&gt;&lt;object type=&quot;3&quot; unique_id=&quot;549801&quot;&gt;&lt;property id=&quot;20148&quot; value=&quot;5&quot;/&gt;&lt;property id=&quot;20300&quot; value=&quot;Slide 3 - &amp;quot;Why Microservices Frameworks?&amp;quot;&quot;/&gt;&lt;property id=&quot;20307&quot; value=&quot;372&quot;/&gt;&lt;/object&gt;&lt;object type=&quot;3&quot; unique_id=&quot;549802&quot;&gt;&lt;property id=&quot;20148&quot; value=&quot;5&quot;/&gt;&lt;property id=&quot;20300&quot; value=&quot;Slide 8 - &amp;quot;Common Functions of a Microservices Framework&amp;quot;&quot;/&gt;&lt;property id=&quot;20307&quot; value=&quot;373&quot;/&gt;&lt;/object&gt;&lt;object type=&quot;3&quot; unique_id=&quot;820485&quot;&gt;&lt;property id=&quot;20148&quot; value=&quot;5&quot;/&gt;&lt;property id=&quot;20300&quot; value=&quot;Slide 4 - &amp;quot;Why Microservices Frameworks?&amp;quot;&quot;/&gt;&lt;property id=&quot;20307&quot; value=&quot;375&quot;/&gt;&lt;/object&gt;&lt;object type=&quot;3&quot; unique_id=&quot;820674&quot;&gt;&lt;property id=&quot;20148&quot; value=&quot;5&quot;/&gt;&lt;property id=&quot;20300&quot; value=&quot;Slide 5 - &amp;quot;What are the challenges with microservices?&amp;quot;&quot;/&gt;&lt;property id=&quot;20307&quot; value=&quot;377&quot;/&gt;&lt;/object&gt;&lt;object type=&quot;3&quot; unique_id=&quot;821978&quot;&gt;&lt;property id=&quot;20148&quot; value=&quot;5&quot;/&gt;&lt;property id=&quot;20300&quot; value=&quot;Slide 15 - &amp;quot;Automated Testing&amp;quot;&quot;/&gt;&lt;property id=&quot;20307&quot; value=&quot;394&quot;/&gt;&lt;/object&gt;&lt;object type=&quot;3&quot; unique_id=&quot;821982&quot;&gt;&lt;property id=&quot;20148&quot; value=&quot;5&quot;/&gt;&lt;property id=&quot;20300&quot; value=&quot;Slide 9 - &amp;quot;Service Registry / Service Discovery&amp;quot;&quot;/&gt;&lt;property id=&quot;20307&quot; value=&quot;385&quot;/&gt;&lt;/object&gt;&lt;object type=&quot;3&quot; unique_id=&quot;821983&quot;&gt;&lt;property id=&quot;20148&quot; value=&quot;5&quot;/&gt;&lt;property id=&quot;20300&quot; value=&quot;Slide 14 - &amp;quot;Server-side discovery built-in to Bluemix Cloud Foundry Runtimes&amp;quot;&quot;/&gt;&lt;property id=&quot;20307&quot; value=&quot;386&quot;/&gt;&lt;/object&gt;&lt;object type=&quot;3&quot; unique_id=&quot;821984&quot;&gt;&lt;property id=&quot;20148&quot; value=&quot;5&quot;/&gt;&lt;property id=&quot;20300&quot; value=&quot;Slide 16 - &amp;quot;Circuit breaker&amp;quot;&quot;/&gt;&lt;property id=&quot;20307&quot; value=&quot;387&quot;/&gt;&lt;/object&gt;&lt;object type=&quot;3&quot; unique_id=&quot;821985&quot;&gt;&lt;property id=&quot;20148&quot; value=&quot;5&quot;/&gt;&lt;property id=&quot;20300&quot; value=&quot;Slide 17 - &amp;quot;Bulkhead&amp;quot;&quot;/&gt;&lt;property id=&quot;20307&quot; value=&quot;388&quot;/&gt;&lt;/object&gt;&lt;object type=&quot;3&quot; unique_id=&quot;821987&quot;&gt;&lt;property id=&quot;20148&quot; value=&quot;5&quot;/&gt;&lt;property id=&quot;20300&quot; value=&quot;Slide 18 - &amp;quot;Microservices Framework Examples&amp;quot;&quot;/&gt;&lt;property id=&quot;20307&quot; value=&quot;393&quot;/&gt;&lt;/object&gt;&lt;object type=&quot;3&quot; unique_id=&quot;822604&quot;&gt;&lt;property id=&quot;20148&quot; value=&quot;5&quot;/&gt;&lt;property id=&quot;20300&quot; value=&quot;Slide 21 - &amp;quot;What is Netflix OSS?&amp;quot;&quot;/&gt;&lt;property id=&quot;20307&quot; value=&quot;396&quot;/&gt;&lt;/object&gt;&lt;object type=&quot;3&quot; unique_id=&quot;822606&quot;&gt;&lt;property id=&quot;20148&quot; value=&quot;5&quot;/&gt;&lt;property id=&quot;20300&quot; value=&quot;Slide 22 - &amp;quot;Netflix OSS Service Discovery – Eureka, Ribbon, Zuul&amp;quot;&quot;/&gt;&lt;property id=&quot;20307&quot; value=&quot;398&quot;/&gt;&lt;/object&gt;&lt;object type=&quot;3&quot; unique_id=&quot;822607&quot;&gt;&lt;property id=&quot;20148&quot; value=&quot;5&quot;/&gt;&lt;property id=&quot;20300&quot; value=&quot;Slide 23 - &amp;quot;Netflix OSS Circuit Breaker – Hystrix, Turbine, Hystrix Dashboard&amp;quot;&quot;/&gt;&lt;property id=&quot;20307&quot; value=&quot;399&quot;/&gt;&lt;/object&gt;&lt;object type=&quot;3&quot; unique_id=&quot;822608&quot;&gt;&lt;property id=&quot;20148&quot; value=&quot;5&quot;/&gt;&lt;property id=&quot;20300&quot; value=&quot;Slide 24 - &amp;quot;Netflix OSS Automated Testing – Chaos Monkey &amp;amp; Simian Army&amp;quot;&quot;/&gt;&lt;property id=&quot;20307&quot; value=&quot;400&quot;/&gt;&lt;/object&gt;&lt;object type=&quot;3&quot; unique_id=&quot;822609&quot;&gt;&lt;property id=&quot;20148&quot; value=&quot;5&quot;/&gt;&lt;property id=&quot;20300&quot; value=&quot;Slide 25 - &amp;quot;Netflix OSS Dashboard / Console – Asgard &amp;amp; Spinnaker&amp;quot;&quot;/&gt;&lt;property id=&quot;20307&quot; value=&quot;401&quot;/&gt;&lt;/object&gt;&lt;object type=&quot;3&quot; unique_id=&quot;822610&quot;&gt;&lt;property id=&quot;20148&quot; value=&quot;5&quot;/&gt;&lt;property id=&quot;20300&quot; value=&quot;Slide 26 - &amp;quot;Netflix OSS – Pros and Cons&amp;quot;&quot;/&gt;&lt;property id=&quot;20307&quot; value=&quot;402&quot;/&gt;&lt;/object&gt;&lt;object type=&quot;3&quot; unique_id=&quot;822611&quot;&gt;&lt;property id=&quot;20148&quot; value=&quot;5&quot;/&gt;&lt;property id=&quot;20300&quot; value=&quot;Slide 27 - &amp;quot;Netflix OSS &amp;amp; Bluemix Comparison&amp;quot;&quot;/&gt;&lt;property id=&quot;20307&quot; value=&quot;403&quot;/&gt;&lt;/object&gt;&lt;object type=&quot;3&quot; unique_id=&quot;823338&quot;&gt;&lt;property id=&quot;20148&quot; value=&quot;5&quot;/&gt;&lt;property id=&quot;20300&quot; value=&quot;Slide 20&quot;/&gt;&lt;property id=&quot;20307&quot; value=&quot;419&quot;/&gt;&lt;/object&gt;&lt;object type=&quot;3&quot; unique_id=&quot;823339&quot;&gt;&lt;property id=&quot;20148&quot; value=&quot;5&quot;/&gt;&lt;property id=&quot;20300&quot; value=&quot;Slide 28 - &amp;quot;Bluemix Service Discovery  &amp;amp; Service Proxy&amp;quot;&quot;/&gt;&lt;property id=&quot;20307&quot; value=&quot;420&quot;/&gt;&lt;/object&gt;&lt;object type=&quot;3&quot; unique_id=&quot;823340&quot;&gt;&lt;property id=&quot;20148&quot; value=&quot;5&quot;/&gt;&lt;property id=&quot;20300&quot; value=&quot;Slide 29 - &amp;quot;Bluemix Service Discovery &amp;quot;&quot;/&gt;&lt;property id=&quot;20307&quot; value=&quot;404&quot;/&gt;&lt;/object&gt;&lt;object type=&quot;3&quot; unique_id=&quot;823341&quot;&gt;&lt;property id=&quot;20148&quot; value=&quot;5&quot;/&gt;&lt;property id=&quot;20300&quot; value=&quot;Slide 30 - &amp;quot;Operational Overview&amp;quot;&quot;/&gt;&lt;property id=&quot;20307&quot; value=&quot;405&quot;/&gt;&lt;/object&gt;&lt;object type=&quot;3&quot; unique_id=&quot;823342&quot;&gt;&lt;property id=&quot;20148&quot; value=&quot;5&quot;/&gt;&lt;property id=&quot;20300&quot; value=&quot;Slide 31 - &amp;quot;Service Discovery API &amp;quot;&quot;/&gt;&lt;property id=&quot;20307&quot; value=&quot;406&quot;/&gt;&lt;/object&gt;&lt;object type=&quot;3&quot; unique_id=&quot;823343&quot;&gt;&lt;property id=&quot;20148&quot; value=&quot;5&quot;/&gt;&lt;property id=&quot;20300&quot; value=&quot;Slide 32 - &amp;quot;Next Steps&amp;quot;&quot;/&gt;&lt;property id=&quot;20307&quot; value=&quot;407&quot;/&gt;&lt;/object&gt;&lt;object type=&quot;3&quot; unique_id=&quot;823345&quot;&gt;&lt;property id=&quot;20148&quot; value=&quot;5&quot;/&gt;&lt;property id=&quot;20300&quot; value=&quot;Slide 33 - &amp;quot;Bluemix Service Proxy – Why?&amp;quot;&quot;/&gt;&lt;property id=&quot;20307&quot; value=&quot;409&quot;/&gt;&lt;/object&gt;&lt;object type=&quot;3&quot; unique_id=&quot;823347&quot;&gt;&lt;property id=&quot;20148&quot; value=&quot;5&quot;/&gt;&lt;property id=&quot;20300&quot; value=&quot;Slide 34 - &amp;quot;Bluemix Service Proxy&amp;quot;&quot;/&gt;&lt;property id=&quot;20307&quot; value=&quot;411&quot;/&gt;&lt;/object&gt;&lt;object type=&quot;3&quot; unique_id=&quot;823350&quot;&gt;&lt;property id=&quot;20148&quot; value=&quot;5&quot;/&gt;&lt;property id=&quot;20300&quot; value=&quot;Slide 35&quot;/&gt;&lt;property id=&quot;20307&quot; value=&quot;413&quot;/&gt;&lt;/object&gt;&lt;object type=&quot;3&quot; unique_id=&quot;823351&quot;&gt;&lt;property id=&quot;20148&quot; value=&quot;5&quot;/&gt;&lt;property id=&quot;20300&quot; value=&quot;Slide 36&quot;/&gt;&lt;property id=&quot;20307&quot; value=&quot;414&quot;/&gt;&lt;/object&gt;&lt;object type=&quot;3&quot; unique_id=&quot;823355&quot;&gt;&lt;property id=&quot;20148&quot; value=&quot;5&quot;/&gt;&lt;property id=&quot;20300&quot; value=&quot;Slide 40&quot;/&gt;&lt;property id=&quot;20307&quot; value=&quot;418&quot;/&gt;&lt;/object&gt;&lt;object type=&quot;3&quot; unique_id=&quot;824970&quot;&gt;&lt;property id=&quot;20148&quot; value=&quot;5&quot;/&gt;&lt;property id=&quot;20300&quot; value=&quot;Slide 6 - &amp;quot;A microservices framework can help&amp;quot;&quot;/&gt;&lt;property id=&quot;20307&quot; value=&quot;422&quot;/&gt;&lt;/object&gt;&lt;object type=&quot;3&quot; unique_id=&quot;825175&quot;&gt;&lt;property id=&quot;20148&quot; value=&quot;5&quot;/&gt;&lt;property id=&quot;20300&quot; value=&quot;Slide 43 - &amp;quot;Backup Slides&amp;quot;&quot;/&gt;&lt;property id=&quot;20307&quot; value=&quot;423&quot;/&gt;&lt;/object&gt;&lt;object type=&quot;3&quot; unique_id=&quot;825808&quot;&gt;&lt;property id=&quot;20148&quot; value=&quot;5&quot;/&gt;&lt;property id=&quot;20300&quot; value=&quot;Slide 7 - &amp;quot;A microservices framework can help&amp;quot;&quot;/&gt;&lt;property id=&quot;20307&quot; value=&quot;424&quot;/&gt;&lt;/object&gt;&lt;object type=&quot;3&quot; unique_id=&quot;826269&quot;&gt;&lt;property id=&quot;20148&quot; value=&quot;5&quot;/&gt;&lt;property id=&quot;20300&quot; value=&quot;Slide 10 - &amp;quot;Service Registry&amp;quot;&quot;/&gt;&lt;property id=&quot;20307&quot; value=&quot;429&quot;/&gt;&lt;/object&gt;&lt;object type=&quot;3&quot; unique_id=&quot;826270&quot;&gt;&lt;property id=&quot;20148&quot; value=&quot;5&quot;/&gt;&lt;property id=&quot;20300&quot; value=&quot;Slide 11 - &amp;quot;Client-Side Discovery &amp;quot;&quot;/&gt;&lt;property id=&quot;20307&quot; value=&quot;426&quot;/&gt;&lt;/object&gt;&lt;object type=&quot;3&quot; unique_id=&quot;826271&quot;&gt;&lt;property id=&quot;20148&quot; value=&quot;5&quot;/&gt;&lt;property id=&quot;20300&quot; value=&quot;Slide 12 - &amp;quot;Client-Side Discovery &amp;quot;&quot;/&gt;&lt;property id=&quot;20307&quot; value=&quot;428&quot;/&gt;&lt;/object&gt;&lt;object type=&quot;3&quot; unique_id=&quot;826272&quot;&gt;&lt;property id=&quot;20148&quot; value=&quot;5&quot;/&gt;&lt;property id=&quot;20300&quot; value=&quot;Slide 13 - &amp;quot;Server-Side Discovery &amp;quot;&quot;/&gt;&lt;property id=&quot;20307&quot; value=&quot;427&quot;/&gt;&lt;/object&gt;&lt;object type=&quot;3&quot; unique_id=&quot;826274&quot;&gt;&lt;property id=&quot;20148&quot; value=&quot;5&quot;/&gt;&lt;property id=&quot;20300&quot; value=&quot;Slide 37 - &amp;quot;Microservice Terminology you might not know &amp;quot;&quot;/&gt;&lt;property id=&quot;20307&quot; value=&quot;430&quot;/&gt;&lt;/object&gt;&lt;object type=&quot;3&quot; unique_id=&quot;826275&quot;&gt;&lt;property id=&quot;20148&quot; value=&quot;5&quot;/&gt;&lt;property id=&quot;20300&quot; value=&quot;Slide 44 - &amp;quot;Tools &amp;amp; Components used by these Frameworks&amp;quot;&quot;/&gt;&lt;property id=&quot;20307&quot; value=&quot;431&quot;/&gt;&lt;/object&gt;&lt;object type=&quot;3&quot; unique_id=&quot;826421&quot;&gt;&lt;property id=&quot;20148&quot; value=&quot;5&quot;/&gt;&lt;property id=&quot;20300&quot; value=&quot;Slide 19 - &amp;quot;Framework or Fabric – What’s in a name?&amp;quot;&quot;/&gt;&lt;property id=&quot;20307&quot; value=&quot;432&quot;/&gt;&lt;/object&gt;&lt;object type=&quot;3&quot; unique_id=&quot;826615&quot;&gt;&lt;property id=&quot;20148&quot; value=&quot;5&quot;/&gt;&lt;property id=&quot;20300&quot; value=&quot;Slide 38 - &amp;quot;Amalgam8 – Three Major Components&amp;quot;&quot;/&gt;&lt;property id=&quot;20307&quot; value=&quot;433&quot;/&gt;&lt;/object&gt;&lt;object type=&quot;3&quot; unique_id=&quot;826616&quot;&gt;&lt;property id=&quot;20148&quot; value=&quot;5&quot;/&gt;&lt;property id=&quot;20300&quot; value=&quot;Slide 39 - &amp;quot;How it works&amp;quot;&quot;/&gt;&lt;property id=&quot;20307&quot; value=&quot;434&quot;/&gt;&lt;/object&gt;&lt;object type=&quot;3&quot; unique_id=&quot;826813&quot;&gt;&lt;property id=&quot;20148&quot; value=&quot;5&quot;/&gt;&lt;property id=&quot;20300&quot; value=&quot;Slide 42 - &amp;quot;Summary&amp;quot;&quot;/&gt;&lt;property id=&quot;20307&quot; value=&quot;435&quot;/&gt;&lt;/object&gt;&lt;object type=&quot;3&quot; unique_id=&quot;827473&quot;&gt;&lt;property id=&quot;20148&quot; value=&quot;5&quot;/&gt;&lt;property id=&quot;20300&quot; value=&quot;Slide 41 - &amp;quot;Resources &amp;quot;&quot;/&gt;&lt;property id=&quot;20307&quot; value=&quot;436&quot;/&gt;&lt;/object&gt;&lt;/object&gt;&lt;object type=&quot;8&quot; unique_id=&quot;267187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UNITTITLE" val="1"/>
</p:tagLst>
</file>

<file path=ppt/theme/theme1.xml><?xml version="1.0" encoding="utf-8"?>
<a:theme xmlns:a="http://schemas.openxmlformats.org/drawingml/2006/main" name="1_CLFAug15wide">
  <a:themeElements>
    <a:clrScheme name="">
      <a:dk1>
        <a:srgbClr val="000000"/>
      </a:dk1>
      <a:lt1>
        <a:srgbClr val="FFFFFF"/>
      </a:lt1>
      <a:dk2>
        <a:srgbClr val="8CC63F"/>
      </a:dk2>
      <a:lt2>
        <a:srgbClr val="F389AF"/>
      </a:lt2>
      <a:accent1>
        <a:srgbClr val="008ABF"/>
      </a:accent1>
      <a:accent2>
        <a:srgbClr val="8CC63F"/>
      </a:accent2>
      <a:accent3>
        <a:srgbClr val="FFCF01"/>
      </a:accent3>
      <a:accent4>
        <a:srgbClr val="B8471B"/>
      </a:accent4>
      <a:accent5>
        <a:srgbClr val="82D1F5"/>
      </a:accent5>
      <a:accent6>
        <a:srgbClr val="007670"/>
      </a:accent6>
      <a:hlink>
        <a:srgbClr val="00649D"/>
      </a:hlink>
      <a:folHlink>
        <a:srgbClr val="7F1C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008ABF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onLookAug15">
        <a:dk1>
          <a:srgbClr val="000000"/>
        </a:dk1>
        <a:lt1>
          <a:srgbClr val="FFFFFF"/>
        </a:lt1>
        <a:dk2>
          <a:srgbClr val="000000"/>
        </a:dk2>
        <a:lt2>
          <a:srgbClr val="F389AF"/>
        </a:lt2>
        <a:accent1>
          <a:srgbClr val="008ABF"/>
        </a:accent1>
        <a:accent2>
          <a:srgbClr val="8CC63F"/>
        </a:accent2>
        <a:accent3>
          <a:srgbClr val="FFCF01"/>
        </a:accent3>
        <a:accent4>
          <a:srgbClr val="B8471B"/>
        </a:accent4>
        <a:accent5>
          <a:srgbClr val="82D1F5"/>
        </a:accent5>
        <a:accent6>
          <a:srgbClr val="007670"/>
        </a:accent6>
        <a:hlink>
          <a:srgbClr val="00649D"/>
        </a:hlink>
        <a:folHlink>
          <a:srgbClr val="7F1C7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t template.potx" id="{BF646B42-B424-4096-A791-AE99DEC4B233}" vid="{4966A76D-EC37-402E-8AD2-695B9362C1B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47313</TotalTime>
  <Words>1120</Words>
  <Application>Microsoft Macintosh PowerPoint</Application>
  <PresentationFormat>Custom</PresentationFormat>
  <Paragraphs>368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Avenir Next</vt:lpstr>
      <vt:lpstr>Calibri</vt:lpstr>
      <vt:lpstr>Calibri Light</vt:lpstr>
      <vt:lpstr>Gill Sans</vt:lpstr>
      <vt:lpstr>Helvetica Neue Light</vt:lpstr>
      <vt:lpstr>MS PGothic</vt:lpstr>
      <vt:lpstr>Verdana</vt:lpstr>
      <vt:lpstr>Wingdings</vt:lpstr>
      <vt:lpstr>ヒラギノ角ゴ Pro W3</vt:lpstr>
      <vt:lpstr>Arial</vt:lpstr>
      <vt:lpstr>1_CLFAug15wide</vt:lpstr>
      <vt:lpstr>Introduction to Containers and Docker</vt:lpstr>
      <vt:lpstr>Agenda</vt:lpstr>
      <vt:lpstr>Why Containers?</vt:lpstr>
      <vt:lpstr>The Challenge</vt:lpstr>
      <vt:lpstr>The Matrix From Hell</vt:lpstr>
      <vt:lpstr>A Shipping Container for Code</vt:lpstr>
      <vt:lpstr>Dev vs Ops</vt:lpstr>
      <vt:lpstr>Everybody Loves Containers</vt:lpstr>
      <vt:lpstr>Container History Lesson</vt:lpstr>
      <vt:lpstr>Multiple (De facto) Container Standards</vt:lpstr>
      <vt:lpstr>Advantages of Containers</vt:lpstr>
      <vt:lpstr>Docker Containers</vt:lpstr>
      <vt:lpstr>Docker Adoption</vt:lpstr>
      <vt:lpstr>Docker Mission</vt:lpstr>
      <vt:lpstr>Docker Components</vt:lpstr>
      <vt:lpstr>VMs vs Containers</vt:lpstr>
      <vt:lpstr>Docker Containers</vt:lpstr>
      <vt:lpstr>Why Customers are Interested in Docker Containers</vt:lpstr>
      <vt:lpstr>Conclusion</vt:lpstr>
      <vt:lpstr>Conclusion</vt:lpstr>
      <vt:lpstr>Resources</vt:lpstr>
    </vt:vector>
  </TitlesOfParts>
  <Company>IBM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Microservice Frameworks</dc:title>
  <dc:creator>Ray Hawkes</dc:creator>
  <cp:lastModifiedBy>Guy Williamson</cp:lastModifiedBy>
  <cp:revision>790</cp:revision>
  <cp:lastPrinted>2016-07-26T14:25:42Z</cp:lastPrinted>
  <dcterms:created xsi:type="dcterms:W3CDTF">2007-02-23T17:24:38Z</dcterms:created>
  <dcterms:modified xsi:type="dcterms:W3CDTF">2018-08-07T20:50:04Z</dcterms:modified>
</cp:coreProperties>
</file>